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48"/>
  </p:notesMasterIdLst>
  <p:sldIdLst>
    <p:sldId id="256" r:id="rId2"/>
    <p:sldId id="257" r:id="rId3"/>
    <p:sldId id="258" r:id="rId4"/>
    <p:sldId id="260" r:id="rId5"/>
    <p:sldId id="261" r:id="rId6"/>
    <p:sldId id="259" r:id="rId7"/>
    <p:sldId id="262" r:id="rId8"/>
    <p:sldId id="263" r:id="rId9"/>
    <p:sldId id="264" r:id="rId10"/>
    <p:sldId id="265" r:id="rId11"/>
    <p:sldId id="266" r:id="rId12"/>
    <p:sldId id="267" r:id="rId13"/>
    <p:sldId id="268" r:id="rId14"/>
    <p:sldId id="269" r:id="rId15"/>
    <p:sldId id="270"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91" r:id="rId32"/>
    <p:sldId id="288" r:id="rId33"/>
    <p:sldId id="290" r:id="rId34"/>
    <p:sldId id="292" r:id="rId35"/>
    <p:sldId id="293" r:id="rId36"/>
    <p:sldId id="294" r:id="rId37"/>
    <p:sldId id="295" r:id="rId38"/>
    <p:sldId id="296" r:id="rId39"/>
    <p:sldId id="304" r:id="rId40"/>
    <p:sldId id="305" r:id="rId41"/>
    <p:sldId id="297" r:id="rId42"/>
    <p:sldId id="298" r:id="rId43"/>
    <p:sldId id="299" r:id="rId44"/>
    <p:sldId id="300" r:id="rId45"/>
    <p:sldId id="301" r:id="rId46"/>
    <p:sldId id="302"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91887" autoAdjust="0"/>
  </p:normalViewPr>
  <p:slideViewPr>
    <p:cSldViewPr>
      <p:cViewPr varScale="1">
        <p:scale>
          <a:sx n="40" d="100"/>
          <a:sy n="40" d="100"/>
        </p:scale>
        <p:origin x="-1344" y="-108"/>
      </p:cViewPr>
      <p:guideLst>
        <p:guide orient="horz" pos="2160"/>
        <p:guide pos="2880"/>
      </p:guideLst>
    </p:cSldViewPr>
  </p:slideViewPr>
  <p:outlineViewPr>
    <p:cViewPr>
      <p:scale>
        <a:sx n="33" d="100"/>
        <a:sy n="33" d="100"/>
      </p:scale>
      <p:origin x="0" y="701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6" Type="http://schemas.openxmlformats.org/officeDocument/2006/relationships/image" Target="../media/image20.wmf"/><Relationship Id="rId5" Type="http://schemas.openxmlformats.org/officeDocument/2006/relationships/image" Target="../media/image19.wmf"/><Relationship Id="rId4" Type="http://schemas.openxmlformats.org/officeDocument/2006/relationships/image" Target="../media/image18.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28.wmf"/><Relationship Id="rId5" Type="http://schemas.openxmlformats.org/officeDocument/2006/relationships/image" Target="../media/image29.wmf"/><Relationship Id="rId4" Type="http://schemas.openxmlformats.org/officeDocument/2006/relationships/image" Target="../media/image19.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1.wmf"/><Relationship Id="rId7" Type="http://schemas.openxmlformats.org/officeDocument/2006/relationships/image" Target="../media/image35.wmf"/><Relationship Id="rId2" Type="http://schemas.openxmlformats.org/officeDocument/2006/relationships/image" Target="../media/image30.wmf"/><Relationship Id="rId1" Type="http://schemas.openxmlformats.org/officeDocument/2006/relationships/image" Target="../media/image21.wmf"/><Relationship Id="rId6" Type="http://schemas.openxmlformats.org/officeDocument/2006/relationships/image" Target="../media/image34.wmf"/><Relationship Id="rId5" Type="http://schemas.openxmlformats.org/officeDocument/2006/relationships/image" Target="../media/image33.wmf"/><Relationship Id="rId4" Type="http://schemas.openxmlformats.org/officeDocument/2006/relationships/image" Target="../media/image32.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7.wmf"/><Relationship Id="rId7" Type="http://schemas.openxmlformats.org/officeDocument/2006/relationships/image" Target="../media/image41.wmf"/><Relationship Id="rId2" Type="http://schemas.openxmlformats.org/officeDocument/2006/relationships/image" Target="../media/image36.wmf"/><Relationship Id="rId1" Type="http://schemas.openxmlformats.org/officeDocument/2006/relationships/image" Target="../media/image24.wmf"/><Relationship Id="rId6" Type="http://schemas.openxmlformats.org/officeDocument/2006/relationships/image" Target="../media/image40.wmf"/><Relationship Id="rId5" Type="http://schemas.openxmlformats.org/officeDocument/2006/relationships/image" Target="../media/image39.wmf"/><Relationship Id="rId4" Type="http://schemas.openxmlformats.org/officeDocument/2006/relationships/image" Target="../media/image3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54.wmf"/><Relationship Id="rId7" Type="http://schemas.openxmlformats.org/officeDocument/2006/relationships/image" Target="../media/image58.wmf"/><Relationship Id="rId2" Type="http://schemas.openxmlformats.org/officeDocument/2006/relationships/image" Target="../media/image53.wmf"/><Relationship Id="rId1" Type="http://schemas.openxmlformats.org/officeDocument/2006/relationships/image" Target="../media/image52.wmf"/><Relationship Id="rId6" Type="http://schemas.openxmlformats.org/officeDocument/2006/relationships/image" Target="../media/image57.wmf"/><Relationship Id="rId5" Type="http://schemas.openxmlformats.org/officeDocument/2006/relationships/image" Target="../media/image56.wmf"/><Relationship Id="rId4" Type="http://schemas.openxmlformats.org/officeDocument/2006/relationships/image" Target="../media/image55.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61.wmf"/><Relationship Id="rId7" Type="http://schemas.openxmlformats.org/officeDocument/2006/relationships/image" Target="../media/image65.wmf"/><Relationship Id="rId2" Type="http://schemas.openxmlformats.org/officeDocument/2006/relationships/image" Target="../media/image60.wmf"/><Relationship Id="rId1" Type="http://schemas.openxmlformats.org/officeDocument/2006/relationships/image" Target="../media/image59.wmf"/><Relationship Id="rId6" Type="http://schemas.openxmlformats.org/officeDocument/2006/relationships/image" Target="../media/image64.wmf"/><Relationship Id="rId5" Type="http://schemas.openxmlformats.org/officeDocument/2006/relationships/image" Target="../media/image63.wmf"/><Relationship Id="rId4" Type="http://schemas.openxmlformats.org/officeDocument/2006/relationships/image" Target="../media/image62.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1A2B3F-E716-43B1-9A39-38234371462B}" type="datetimeFigureOut">
              <a:rPr lang="en-US" smtClean="0"/>
              <a:pPr/>
              <a:t>2/16/2012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09BAC8-E159-4C9D-A0F8-EFD3AA2100B8}" type="slidenum">
              <a:rPr lang="en-US" smtClean="0"/>
              <a:pPr/>
              <a:t>‹#›</a:t>
            </a:fld>
            <a:endParaRPr lang="en-US" dirty="0"/>
          </a:p>
        </p:txBody>
      </p:sp>
    </p:spTree>
    <p:extLst>
      <p:ext uri="{BB962C8B-B14F-4D97-AF65-F5344CB8AC3E}">
        <p14:creationId xmlns:p14="http://schemas.microsoft.com/office/powerpoint/2010/main" val="3660150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8B09BAC8-E159-4C9D-A0F8-EFD3AA2100B8}"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FD85EAE9-BD62-4EF9-95CE-79E33E6C7B6B}" type="datetimeFigureOut">
              <a:rPr lang="en-US" smtClean="0"/>
              <a:pPr/>
              <a:t>2/16/2012</a:t>
            </a:fld>
            <a:endParaRPr lang="en-US" dirty="0"/>
          </a:p>
        </p:txBody>
      </p:sp>
      <p:sp>
        <p:nvSpPr>
          <p:cNvPr id="16" name="Slide Number Placeholder 15"/>
          <p:cNvSpPr>
            <a:spLocks noGrp="1"/>
          </p:cNvSpPr>
          <p:nvPr>
            <p:ph type="sldNum" sz="quarter" idx="11"/>
          </p:nvPr>
        </p:nvSpPr>
        <p:spPr/>
        <p:txBody>
          <a:bodyPr/>
          <a:lstStyle/>
          <a:p>
            <a:fld id="{BCB51F50-6C8E-49A6-9018-398B7721CF14}"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FD85EAE9-BD62-4EF9-95CE-79E33E6C7B6B}" type="datetimeFigureOut">
              <a:rPr lang="en-US" smtClean="0"/>
              <a:pPr/>
              <a:t>2/16/2012</a:t>
            </a:fld>
            <a:endParaRPr lang="en-US" dirty="0"/>
          </a:p>
        </p:txBody>
      </p:sp>
      <p:sp>
        <p:nvSpPr>
          <p:cNvPr id="15" name="Slide Number Placeholder 14"/>
          <p:cNvSpPr>
            <a:spLocks noGrp="1"/>
          </p:cNvSpPr>
          <p:nvPr>
            <p:ph type="sldNum" sz="quarter" idx="15"/>
          </p:nvPr>
        </p:nvSpPr>
        <p:spPr/>
        <p:txBody>
          <a:bodyPr/>
          <a:lstStyle>
            <a:lvl1pPr algn="ctr">
              <a:defRPr/>
            </a:lvl1pPr>
          </a:lstStyle>
          <a:p>
            <a:fld id="{BCB51F50-6C8E-49A6-9018-398B7721CF14}" type="slidenum">
              <a:rPr lang="en-US" smtClean="0"/>
              <a:pPr/>
              <a:t>‹#›</a:t>
            </a:fld>
            <a:endParaRPr lang="en-US" dirty="0"/>
          </a:p>
        </p:txBody>
      </p:sp>
      <p:sp>
        <p:nvSpPr>
          <p:cNvPr id="16" name="Footer Placeholder 15"/>
          <p:cNvSpPr>
            <a:spLocks noGrp="1"/>
          </p:cNvSpPr>
          <p:nvPr>
            <p:ph type="ftr" sz="quarter" idx="16"/>
          </p:nvPr>
        </p:nvSpPr>
        <p:spPr/>
        <p:txBody>
          <a:bodyPr/>
          <a:lstStyle/>
          <a:p>
            <a:endParaRPr lang="en-US" dirty="0"/>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D85EAE9-BD62-4EF9-95CE-79E33E6C7B6B}" type="datetimeFigureOut">
              <a:rPr lang="en-US" smtClean="0"/>
              <a:pPr/>
              <a:t>2/16/2012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B51F50-6C8E-49A6-9018-398B7721CF14}" type="slidenum">
              <a:rPr lang="en-US" smtClean="0"/>
              <a:pPr/>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D85EAE9-BD62-4EF9-95CE-79E33E6C7B6B}" type="datetimeFigureOut">
              <a:rPr lang="en-US" smtClean="0"/>
              <a:pPr/>
              <a:t>2/16/2012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CB51F50-6C8E-49A6-9018-398B7721CF14}"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CB51F50-6C8E-49A6-9018-398B7721CF14}"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7" name="Date Placeholder 6"/>
          <p:cNvSpPr>
            <a:spLocks noGrp="1"/>
          </p:cNvSpPr>
          <p:nvPr>
            <p:ph type="dt" sz="half" idx="10"/>
          </p:nvPr>
        </p:nvSpPr>
        <p:spPr/>
        <p:txBody>
          <a:bodyPr/>
          <a:lstStyle/>
          <a:p>
            <a:fld id="{FD85EAE9-BD62-4EF9-95CE-79E33E6C7B6B}" type="datetimeFigureOut">
              <a:rPr lang="en-US" smtClean="0"/>
              <a:pPr/>
              <a:t>2/16/2012</a:t>
            </a:fld>
            <a:endParaRPr lang="en-US" dirty="0"/>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85EAE9-BD62-4EF9-95CE-79E33E6C7B6B}" type="datetimeFigureOut">
              <a:rPr lang="en-US" smtClean="0"/>
              <a:pPr/>
              <a:t>2/16/2012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CB51F50-6C8E-49A6-9018-398B7721CF14}"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85EAE9-BD62-4EF9-95CE-79E33E6C7B6B}" type="datetimeFigureOut">
              <a:rPr lang="en-US" smtClean="0"/>
              <a:pPr/>
              <a:t>2/16/2012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CB51F50-6C8E-49A6-9018-398B7721CF1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FD85EAE9-BD62-4EF9-95CE-79E33E6C7B6B}" type="datetimeFigureOut">
              <a:rPr lang="en-US" smtClean="0"/>
              <a:pPr/>
              <a:t>2/16/2012</a:t>
            </a:fld>
            <a:endParaRPr lang="en-US" dirty="0"/>
          </a:p>
        </p:txBody>
      </p:sp>
      <p:sp>
        <p:nvSpPr>
          <p:cNvPr id="9" name="Slide Number Placeholder 8"/>
          <p:cNvSpPr>
            <a:spLocks noGrp="1"/>
          </p:cNvSpPr>
          <p:nvPr>
            <p:ph type="sldNum" sz="quarter" idx="15"/>
          </p:nvPr>
        </p:nvSpPr>
        <p:spPr/>
        <p:txBody>
          <a:bodyPr/>
          <a:lstStyle/>
          <a:p>
            <a:fld id="{BCB51F50-6C8E-49A6-9018-398B7721CF14}" type="slidenum">
              <a:rPr lang="en-US" smtClean="0"/>
              <a:pPr/>
              <a:t>‹#›</a:t>
            </a:fld>
            <a:endParaRPr lang="en-US" dirty="0"/>
          </a:p>
        </p:txBody>
      </p:sp>
      <p:sp>
        <p:nvSpPr>
          <p:cNvPr id="10" name="Footer Placeholder 9"/>
          <p:cNvSpPr>
            <a:spLocks noGrp="1"/>
          </p:cNvSpPr>
          <p:nvPr>
            <p:ph type="ftr" sz="quarter" idx="16"/>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FD85EAE9-BD62-4EF9-95CE-79E33E6C7B6B}" type="datetimeFigureOut">
              <a:rPr lang="en-US" smtClean="0"/>
              <a:pPr/>
              <a:t>2/16/2012</a:t>
            </a:fld>
            <a:endParaRPr lang="en-US" dirty="0"/>
          </a:p>
        </p:txBody>
      </p:sp>
      <p:sp>
        <p:nvSpPr>
          <p:cNvPr id="9" name="Slide Number Placeholder 8"/>
          <p:cNvSpPr>
            <a:spLocks noGrp="1"/>
          </p:cNvSpPr>
          <p:nvPr>
            <p:ph type="sldNum" sz="quarter" idx="11"/>
          </p:nvPr>
        </p:nvSpPr>
        <p:spPr/>
        <p:txBody>
          <a:bodyPr/>
          <a:lstStyle/>
          <a:p>
            <a:fld id="{BCB51F50-6C8E-49A6-9018-398B7721CF14}"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85EAE9-BD62-4EF9-95CE-79E33E6C7B6B}" type="datetimeFigureOut">
              <a:rPr lang="en-US" smtClean="0"/>
              <a:pPr/>
              <a:t>2/16/2012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B51F50-6C8E-49A6-9018-398B7721CF1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85EAE9-BD62-4EF9-95CE-79E33E6C7B6B}" type="datetimeFigureOut">
              <a:rPr lang="en-US" smtClean="0"/>
              <a:pPr/>
              <a:t>2/16/2012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B51F50-6C8E-49A6-9018-398B7721CF1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FD85EAE9-BD62-4EF9-95CE-79E33E6C7B6B}" type="datetimeFigureOut">
              <a:rPr lang="en-US" smtClean="0"/>
              <a:pPr/>
              <a:t>2/16/2012</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CB51F50-6C8E-49A6-9018-398B7721CF14}" type="slidenum">
              <a:rPr lang="en-US" smtClean="0"/>
              <a:pPr/>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slideLayout" Target="../slideLayouts/slideLayout1.xml"/><Relationship Id="rId7" Type="http://schemas.openxmlformats.org/officeDocument/2006/relationships/image" Target="../media/image4.w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wmf"/><Relationship Id="rId4" Type="http://schemas.openxmlformats.org/officeDocument/2006/relationships/oleObject" Target="../embeddings/oleObject1.bin"/><Relationship Id="rId9" Type="http://schemas.openxmlformats.org/officeDocument/2006/relationships/image" Target="../media/image5.wmf"/></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slideLayout" Target="../slideLayouts/slideLayout7.xml"/><Relationship Id="rId7" Type="http://schemas.openxmlformats.org/officeDocument/2006/relationships/slide" Target="slide12.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slide" Target="slide6.xml"/><Relationship Id="rId11" Type="http://schemas.openxmlformats.org/officeDocument/2006/relationships/image" Target="../media/image6.wmf"/><Relationship Id="rId5" Type="http://schemas.openxmlformats.org/officeDocument/2006/relationships/slide" Target="slide21.xml"/><Relationship Id="rId10" Type="http://schemas.openxmlformats.org/officeDocument/2006/relationships/oleObject" Target="../embeddings/oleObject4.bin"/><Relationship Id="rId4" Type="http://schemas.openxmlformats.org/officeDocument/2006/relationships/slide" Target="slide9.xml"/><Relationship Id="rId9" Type="http://schemas.openxmlformats.org/officeDocument/2006/relationships/slide" Target="slide30.xml"/></Relationships>
</file>

<file path=ppt/slides/_rels/slide6.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7.w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audio" Target="../media/audio3.wav"/><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image" Target="../media/image9.wmf"/><Relationship Id="rId10" Type="http://schemas.openxmlformats.org/officeDocument/2006/relationships/slide" Target="slide5.xml"/><Relationship Id="rId4" Type="http://schemas.openxmlformats.org/officeDocument/2006/relationships/oleObject" Target="../embeddings/oleObject7.bin"/><Relationship Id="rId9" Type="http://schemas.openxmlformats.org/officeDocument/2006/relationships/image" Target="../media/image11.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audio" Target="../media/audio3.wav"/><Relationship Id="rId7" Type="http://schemas.openxmlformats.org/officeDocument/2006/relationships/image" Target="../media/image13.wmf"/><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oleObject" Target="../embeddings/oleObject11.bin"/><Relationship Id="rId5" Type="http://schemas.openxmlformats.org/officeDocument/2006/relationships/image" Target="../media/image12.wmf"/><Relationship Id="rId10" Type="http://schemas.openxmlformats.org/officeDocument/2006/relationships/slide" Target="slide5.xml"/><Relationship Id="rId4" Type="http://schemas.openxmlformats.org/officeDocument/2006/relationships/oleObject" Target="../embeddings/oleObject10.bin"/><Relationship Id="rId9" Type="http://schemas.openxmlformats.org/officeDocument/2006/relationships/image" Target="../media/image14.wmf"/></Relationships>
</file>

<file path=ppt/slides/_rels/slide9.xml.rels><?xml version="1.0" encoding="UTF-8" standalone="yes"?>
<Relationships xmlns="http://schemas.openxmlformats.org/package/2006/relationships"><Relationship Id="rId8" Type="http://schemas.openxmlformats.org/officeDocument/2006/relationships/image" Target="../media/image17.wmf"/><Relationship Id="rId13" Type="http://schemas.openxmlformats.org/officeDocument/2006/relationships/oleObject" Target="../embeddings/oleObject18.bin"/><Relationship Id="rId3" Type="http://schemas.openxmlformats.org/officeDocument/2006/relationships/oleObject" Target="../embeddings/oleObject13.bin"/><Relationship Id="rId7" Type="http://schemas.openxmlformats.org/officeDocument/2006/relationships/oleObject" Target="../embeddings/oleObject15.bin"/><Relationship Id="rId12" Type="http://schemas.openxmlformats.org/officeDocument/2006/relationships/image" Target="../media/image19.wmf"/><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image" Target="../media/image16.wmf"/><Relationship Id="rId11" Type="http://schemas.openxmlformats.org/officeDocument/2006/relationships/oleObject" Target="../embeddings/oleObject17.bin"/><Relationship Id="rId5" Type="http://schemas.openxmlformats.org/officeDocument/2006/relationships/oleObject" Target="../embeddings/oleObject14.bin"/><Relationship Id="rId15" Type="http://schemas.openxmlformats.org/officeDocument/2006/relationships/slide" Target="slide5.xml"/><Relationship Id="rId10" Type="http://schemas.openxmlformats.org/officeDocument/2006/relationships/image" Target="../media/image18.wmf"/><Relationship Id="rId4" Type="http://schemas.openxmlformats.org/officeDocument/2006/relationships/image" Target="../media/image15.wmf"/><Relationship Id="rId9" Type="http://schemas.openxmlformats.org/officeDocument/2006/relationships/oleObject" Target="../embeddings/oleObject16.bin"/><Relationship Id="rId14" Type="http://schemas.openxmlformats.org/officeDocument/2006/relationships/image" Target="../media/image20.wmf"/></Relationships>
</file>

<file path=ppt/slides/_rels/slide10.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19.bin"/><Relationship Id="rId7" Type="http://schemas.openxmlformats.org/officeDocument/2006/relationships/oleObject" Target="../embeddings/oleObject20.bin"/><Relationship Id="rId12" Type="http://schemas.openxmlformats.org/officeDocument/2006/relationships/slide" Target="slide12.xml"/><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audio" Target="../media/audio4.wav"/><Relationship Id="rId11" Type="http://schemas.openxmlformats.org/officeDocument/2006/relationships/slide" Target="slide5.xml"/><Relationship Id="rId5" Type="http://schemas.openxmlformats.org/officeDocument/2006/relationships/audio" Target="../media/audio3.wav"/><Relationship Id="rId10" Type="http://schemas.openxmlformats.org/officeDocument/2006/relationships/image" Target="../media/image23.wmf"/><Relationship Id="rId4" Type="http://schemas.openxmlformats.org/officeDocument/2006/relationships/image" Target="../media/image21.wmf"/><Relationship Id="rId9" Type="http://schemas.openxmlformats.org/officeDocument/2006/relationships/oleObject" Target="../embeddings/oleObject21.bin"/></Relationships>
</file>

<file path=ppt/slides/_rels/slide11.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22.bin"/><Relationship Id="rId7" Type="http://schemas.openxmlformats.org/officeDocument/2006/relationships/oleObject" Target="../embeddings/oleObject23.bin"/><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audio" Target="../media/audio4.wav"/><Relationship Id="rId5" Type="http://schemas.openxmlformats.org/officeDocument/2006/relationships/audio" Target="../media/audio3.wav"/><Relationship Id="rId10" Type="http://schemas.openxmlformats.org/officeDocument/2006/relationships/slide" Target="slide5.xml"/><Relationship Id="rId4" Type="http://schemas.openxmlformats.org/officeDocument/2006/relationships/image" Target="../media/image24.wmf"/><Relationship Id="rId9" Type="http://schemas.openxmlformats.org/officeDocument/2006/relationships/slide" Target="slide1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slide" Target="slide14.xml"/><Relationship Id="rId5" Type="http://schemas.openxmlformats.org/officeDocument/2006/relationships/slide" Target="slide13.xml"/><Relationship Id="rId4" Type="http://schemas.openxmlformats.org/officeDocument/2006/relationships/image" Target="../media/image25.wmf"/></Relationships>
</file>

<file path=ppt/slides/_rels/slide1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audio" Target="../media/audio3.wav"/><Relationship Id="rId1" Type="http://schemas.openxmlformats.org/officeDocument/2006/relationships/slideLayout" Target="../slideLayouts/slideLayout7.xml"/><Relationship Id="rId5" Type="http://schemas.openxmlformats.org/officeDocument/2006/relationships/slide" Target="slide15.xml"/><Relationship Id="rId4" Type="http://schemas.openxmlformats.org/officeDocument/2006/relationships/slide" Target="slide5.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image" Target="../media/image26.wmf"/></Relationships>
</file>

<file path=ppt/slides/_rels/slide16.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 Target="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15.xml"/><Relationship Id="rId1" Type="http://schemas.openxmlformats.org/officeDocument/2006/relationships/slideLayout" Target="../slideLayouts/slideLayout7.xml"/><Relationship Id="rId4" Type="http://schemas.openxmlformats.org/officeDocument/2006/relationships/slide" Target="slide18.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slide" Target="slide20.xml"/><Relationship Id="rId5" Type="http://schemas.openxmlformats.org/officeDocument/2006/relationships/slide" Target="slide19.xml"/><Relationship Id="rId4" Type="http://schemas.openxmlformats.org/officeDocument/2006/relationships/image" Target="../media/image27.wmf"/></Relationships>
</file>

<file path=ppt/slides/_rels/slide19.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slide" Target="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slide" Target="slide5.xml"/></Relationships>
</file>

<file path=ppt/slides/_rels/slide21.xml.rels><?xml version="1.0" encoding="UTF-8" standalone="yes"?>
<Relationships xmlns="http://schemas.openxmlformats.org/package/2006/relationships"><Relationship Id="rId8" Type="http://schemas.openxmlformats.org/officeDocument/2006/relationships/image" Target="../media/image18.wmf"/><Relationship Id="rId13" Type="http://schemas.openxmlformats.org/officeDocument/2006/relationships/slide" Target="slide5.xml"/><Relationship Id="rId3" Type="http://schemas.openxmlformats.org/officeDocument/2006/relationships/oleObject" Target="../embeddings/oleObject27.bin"/><Relationship Id="rId7" Type="http://schemas.openxmlformats.org/officeDocument/2006/relationships/oleObject" Target="../embeddings/oleObject29.bin"/><Relationship Id="rId12" Type="http://schemas.openxmlformats.org/officeDocument/2006/relationships/image" Target="../media/image29.wmf"/><Relationship Id="rId2" Type="http://schemas.openxmlformats.org/officeDocument/2006/relationships/slideLayout" Target="../slideLayouts/slideLayout4.xml"/><Relationship Id="rId1" Type="http://schemas.openxmlformats.org/officeDocument/2006/relationships/vmlDrawing" Target="../drawings/vmlDrawing12.vml"/><Relationship Id="rId6" Type="http://schemas.openxmlformats.org/officeDocument/2006/relationships/image" Target="../media/image17.wmf"/><Relationship Id="rId11" Type="http://schemas.openxmlformats.org/officeDocument/2006/relationships/oleObject" Target="../embeddings/oleObject31.bin"/><Relationship Id="rId5" Type="http://schemas.openxmlformats.org/officeDocument/2006/relationships/oleObject" Target="../embeddings/oleObject28.bin"/><Relationship Id="rId10" Type="http://schemas.openxmlformats.org/officeDocument/2006/relationships/image" Target="../media/image19.wmf"/><Relationship Id="rId4" Type="http://schemas.openxmlformats.org/officeDocument/2006/relationships/image" Target="../media/image28.wmf"/><Relationship Id="rId9" Type="http://schemas.openxmlformats.org/officeDocument/2006/relationships/oleObject" Target="../embeddings/oleObject30.bin"/></Relationships>
</file>

<file path=ppt/slides/_rels/slide22.xml.rels><?xml version="1.0" encoding="UTF-8" standalone="yes"?>
<Relationships xmlns="http://schemas.openxmlformats.org/package/2006/relationships"><Relationship Id="rId8" Type="http://schemas.openxmlformats.org/officeDocument/2006/relationships/image" Target="../media/image30.wmf"/><Relationship Id="rId13" Type="http://schemas.openxmlformats.org/officeDocument/2006/relationships/oleObject" Target="../embeddings/oleObject36.bin"/><Relationship Id="rId18" Type="http://schemas.openxmlformats.org/officeDocument/2006/relationships/image" Target="../media/image35.wmf"/><Relationship Id="rId3" Type="http://schemas.openxmlformats.org/officeDocument/2006/relationships/oleObject" Target="../embeddings/oleObject32.bin"/><Relationship Id="rId7" Type="http://schemas.openxmlformats.org/officeDocument/2006/relationships/oleObject" Target="../embeddings/oleObject33.bin"/><Relationship Id="rId12" Type="http://schemas.openxmlformats.org/officeDocument/2006/relationships/image" Target="../media/image32.wmf"/><Relationship Id="rId17" Type="http://schemas.openxmlformats.org/officeDocument/2006/relationships/oleObject" Target="../embeddings/oleObject38.bin"/><Relationship Id="rId2" Type="http://schemas.openxmlformats.org/officeDocument/2006/relationships/slideLayout" Target="../slideLayouts/slideLayout7.xml"/><Relationship Id="rId16" Type="http://schemas.openxmlformats.org/officeDocument/2006/relationships/image" Target="../media/image34.wmf"/><Relationship Id="rId20" Type="http://schemas.openxmlformats.org/officeDocument/2006/relationships/slide" Target="slide24.xml"/><Relationship Id="rId1" Type="http://schemas.openxmlformats.org/officeDocument/2006/relationships/vmlDrawing" Target="../drawings/vmlDrawing13.vml"/><Relationship Id="rId6" Type="http://schemas.openxmlformats.org/officeDocument/2006/relationships/audio" Target="../media/audio4.wav"/><Relationship Id="rId11" Type="http://schemas.openxmlformats.org/officeDocument/2006/relationships/oleObject" Target="../embeddings/oleObject35.bin"/><Relationship Id="rId5" Type="http://schemas.openxmlformats.org/officeDocument/2006/relationships/audio" Target="../media/audio3.wav"/><Relationship Id="rId15" Type="http://schemas.openxmlformats.org/officeDocument/2006/relationships/oleObject" Target="../embeddings/oleObject37.bin"/><Relationship Id="rId10" Type="http://schemas.openxmlformats.org/officeDocument/2006/relationships/image" Target="../media/image31.wmf"/><Relationship Id="rId19" Type="http://schemas.openxmlformats.org/officeDocument/2006/relationships/slide" Target="slide5.xml"/><Relationship Id="rId4" Type="http://schemas.openxmlformats.org/officeDocument/2006/relationships/image" Target="../media/image21.wmf"/><Relationship Id="rId9" Type="http://schemas.openxmlformats.org/officeDocument/2006/relationships/oleObject" Target="../embeddings/oleObject34.bin"/><Relationship Id="rId14" Type="http://schemas.openxmlformats.org/officeDocument/2006/relationships/image" Target="../media/image33.wmf"/></Relationships>
</file>

<file path=ppt/slides/_rels/slide23.xml.rels><?xml version="1.0" encoding="UTF-8" standalone="yes"?>
<Relationships xmlns="http://schemas.openxmlformats.org/package/2006/relationships"><Relationship Id="rId8" Type="http://schemas.openxmlformats.org/officeDocument/2006/relationships/image" Target="../media/image36.wmf"/><Relationship Id="rId13" Type="http://schemas.openxmlformats.org/officeDocument/2006/relationships/oleObject" Target="../embeddings/oleObject43.bin"/><Relationship Id="rId18" Type="http://schemas.openxmlformats.org/officeDocument/2006/relationships/image" Target="../media/image41.wmf"/><Relationship Id="rId3" Type="http://schemas.openxmlformats.org/officeDocument/2006/relationships/oleObject" Target="../embeddings/oleObject39.bin"/><Relationship Id="rId7" Type="http://schemas.openxmlformats.org/officeDocument/2006/relationships/oleObject" Target="../embeddings/oleObject40.bin"/><Relationship Id="rId12" Type="http://schemas.openxmlformats.org/officeDocument/2006/relationships/image" Target="../media/image38.wmf"/><Relationship Id="rId17" Type="http://schemas.openxmlformats.org/officeDocument/2006/relationships/oleObject" Target="../embeddings/oleObject45.bin"/><Relationship Id="rId2" Type="http://schemas.openxmlformats.org/officeDocument/2006/relationships/slideLayout" Target="../slideLayouts/slideLayout7.xml"/><Relationship Id="rId16" Type="http://schemas.openxmlformats.org/officeDocument/2006/relationships/image" Target="../media/image40.wmf"/><Relationship Id="rId1" Type="http://schemas.openxmlformats.org/officeDocument/2006/relationships/vmlDrawing" Target="../drawings/vmlDrawing14.vml"/><Relationship Id="rId6" Type="http://schemas.openxmlformats.org/officeDocument/2006/relationships/audio" Target="../media/audio4.wav"/><Relationship Id="rId11" Type="http://schemas.openxmlformats.org/officeDocument/2006/relationships/oleObject" Target="../embeddings/oleObject42.bin"/><Relationship Id="rId5" Type="http://schemas.openxmlformats.org/officeDocument/2006/relationships/audio" Target="../media/audio3.wav"/><Relationship Id="rId15" Type="http://schemas.openxmlformats.org/officeDocument/2006/relationships/oleObject" Target="../embeddings/oleObject44.bin"/><Relationship Id="rId10" Type="http://schemas.openxmlformats.org/officeDocument/2006/relationships/image" Target="../media/image37.wmf"/><Relationship Id="rId19" Type="http://schemas.openxmlformats.org/officeDocument/2006/relationships/slide" Target="slide5.xml"/><Relationship Id="rId4" Type="http://schemas.openxmlformats.org/officeDocument/2006/relationships/image" Target="../media/image24.wmf"/><Relationship Id="rId9" Type="http://schemas.openxmlformats.org/officeDocument/2006/relationships/oleObject" Target="../embeddings/oleObject41.bin"/><Relationship Id="rId14" Type="http://schemas.openxmlformats.org/officeDocument/2006/relationships/image" Target="../media/image39.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slide" Target="slide26.xml"/><Relationship Id="rId5" Type="http://schemas.openxmlformats.org/officeDocument/2006/relationships/slide" Target="slide25.xml"/><Relationship Id="rId4" Type="http://schemas.openxmlformats.org/officeDocument/2006/relationships/image" Target="../media/image42.wmf"/></Relationships>
</file>

<file path=ppt/slides/_rels/slide2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slide" Target="slide24.xml"/></Relationships>
</file>

<file path=ppt/slides/_rels/slide2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24.xml"/><Relationship Id="rId1" Type="http://schemas.openxmlformats.org/officeDocument/2006/relationships/slideLayout" Target="../slideLayouts/slideLayout7.xml"/><Relationship Id="rId4" Type="http://schemas.openxmlformats.org/officeDocument/2006/relationships/slide" Target="slide2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slide" Target="slide29.xml"/><Relationship Id="rId5" Type="http://schemas.openxmlformats.org/officeDocument/2006/relationships/slide" Target="slide28.xml"/><Relationship Id="rId4" Type="http://schemas.openxmlformats.org/officeDocument/2006/relationships/image" Target="../media/image43.wmf"/></Relationships>
</file>

<file path=ppt/slides/_rels/slide2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slide" Target="slide27.xml"/></Relationships>
</file>

<file path=ppt/slides/_rels/slide2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 Target="slide9.xml"/><Relationship Id="rId7" Type="http://schemas.openxmlformats.org/officeDocument/2006/relationships/slide" Target="slide5.xml"/><Relationship Id="rId2" Type="http://schemas.openxmlformats.org/officeDocument/2006/relationships/slide" Target="slide33.xml"/><Relationship Id="rId1" Type="http://schemas.openxmlformats.org/officeDocument/2006/relationships/slideLayout" Target="../slideLayouts/slideLayout2.xml"/><Relationship Id="rId6" Type="http://schemas.openxmlformats.org/officeDocument/2006/relationships/slide" Target="slide41.xml"/><Relationship Id="rId5" Type="http://schemas.openxmlformats.org/officeDocument/2006/relationships/slide" Target="slide39.xml"/><Relationship Id="rId4" Type="http://schemas.openxmlformats.org/officeDocument/2006/relationships/slide" Target="slide32.xml"/></Relationships>
</file>

<file path=ppt/slides/_rels/slide31.xml.rels><?xml version="1.0" encoding="UTF-8" standalone="yes"?>
<Relationships xmlns="http://schemas.openxmlformats.org/package/2006/relationships"><Relationship Id="rId8" Type="http://schemas.openxmlformats.org/officeDocument/2006/relationships/image" Target="../media/image45.wmf"/><Relationship Id="rId13" Type="http://schemas.openxmlformats.org/officeDocument/2006/relationships/slide" Target="slide33.xml"/><Relationship Id="rId3" Type="http://schemas.openxmlformats.org/officeDocument/2006/relationships/oleObject" Target="../embeddings/oleObject48.bin"/><Relationship Id="rId7" Type="http://schemas.openxmlformats.org/officeDocument/2006/relationships/oleObject" Target="../embeddings/oleObject49.bin"/><Relationship Id="rId12" Type="http://schemas.openxmlformats.org/officeDocument/2006/relationships/slide" Target="slide32.xml"/><Relationship Id="rId2" Type="http://schemas.openxmlformats.org/officeDocument/2006/relationships/slideLayout" Target="../slideLayouts/slideLayout6.xml"/><Relationship Id="rId1" Type="http://schemas.openxmlformats.org/officeDocument/2006/relationships/vmlDrawing" Target="../drawings/vmlDrawing17.vml"/><Relationship Id="rId6" Type="http://schemas.openxmlformats.org/officeDocument/2006/relationships/audio" Target="../media/audio4.wav"/><Relationship Id="rId11" Type="http://schemas.openxmlformats.org/officeDocument/2006/relationships/slide" Target="slide30.xml"/><Relationship Id="rId5" Type="http://schemas.openxmlformats.org/officeDocument/2006/relationships/audio" Target="../media/audio3.wav"/><Relationship Id="rId10" Type="http://schemas.openxmlformats.org/officeDocument/2006/relationships/image" Target="../media/image46.wmf"/><Relationship Id="rId4" Type="http://schemas.openxmlformats.org/officeDocument/2006/relationships/image" Target="../media/image44.wmf"/><Relationship Id="rId9" Type="http://schemas.openxmlformats.org/officeDocument/2006/relationships/oleObject" Target="../embeddings/oleObject50.bin"/></Relationships>
</file>

<file path=ppt/slides/_rels/slide32.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oleObject" Target="../embeddings/oleObject51.bin"/><Relationship Id="rId7" Type="http://schemas.openxmlformats.org/officeDocument/2006/relationships/oleObject" Target="../embeddings/oleObject52.bin"/><Relationship Id="rId2" Type="http://schemas.openxmlformats.org/officeDocument/2006/relationships/slideLayout" Target="../slideLayouts/slideLayout6.xml"/><Relationship Id="rId1" Type="http://schemas.openxmlformats.org/officeDocument/2006/relationships/vmlDrawing" Target="../drawings/vmlDrawing18.vml"/><Relationship Id="rId6" Type="http://schemas.openxmlformats.org/officeDocument/2006/relationships/audio" Target="../media/audio4.wav"/><Relationship Id="rId11" Type="http://schemas.openxmlformats.org/officeDocument/2006/relationships/slide" Target="slide30.xml"/><Relationship Id="rId5" Type="http://schemas.openxmlformats.org/officeDocument/2006/relationships/audio" Target="../media/audio3.wav"/><Relationship Id="rId10" Type="http://schemas.openxmlformats.org/officeDocument/2006/relationships/image" Target="../media/image49.wmf"/><Relationship Id="rId4" Type="http://schemas.openxmlformats.org/officeDocument/2006/relationships/image" Target="../media/image47.wmf"/><Relationship Id="rId9" Type="http://schemas.openxmlformats.org/officeDocument/2006/relationships/oleObject" Target="../embeddings/oleObject53.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6.xml"/><Relationship Id="rId1" Type="http://schemas.openxmlformats.org/officeDocument/2006/relationships/vmlDrawing" Target="../drawings/vmlDrawing19.vml"/><Relationship Id="rId6" Type="http://schemas.openxmlformats.org/officeDocument/2006/relationships/slide" Target="slide35.xml"/><Relationship Id="rId5" Type="http://schemas.openxmlformats.org/officeDocument/2006/relationships/slide" Target="slide34.xml"/><Relationship Id="rId4" Type="http://schemas.openxmlformats.org/officeDocument/2006/relationships/image" Target="../media/image50.wmf"/></Relationships>
</file>

<file path=ppt/slides/_rels/slide34.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33.xml"/><Relationship Id="rId1" Type="http://schemas.openxmlformats.org/officeDocument/2006/relationships/slideLayout" Target="../slideLayouts/slideLayout7.xml"/><Relationship Id="rId4" Type="http://schemas.openxmlformats.org/officeDocument/2006/relationships/slide" Target="slide36.xml"/></Relationships>
</file>

<file path=ppt/slides/_rels/slide35.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slide" Target="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oleObject" Target="../embeddings/oleObject55.bin"/><Relationship Id="rId7" Type="http://schemas.openxmlformats.org/officeDocument/2006/relationships/slide" Target="slide30.xml"/><Relationship Id="rId2" Type="http://schemas.openxmlformats.org/officeDocument/2006/relationships/slideLayout" Target="../slideLayouts/slideLayout6.xml"/><Relationship Id="rId1" Type="http://schemas.openxmlformats.org/officeDocument/2006/relationships/vmlDrawing" Target="../drawings/vmlDrawing20.vml"/><Relationship Id="rId6" Type="http://schemas.openxmlformats.org/officeDocument/2006/relationships/slide" Target="slide37.xml"/><Relationship Id="rId5" Type="http://schemas.openxmlformats.org/officeDocument/2006/relationships/slide" Target="slide38.xml"/><Relationship Id="rId4" Type="http://schemas.openxmlformats.org/officeDocument/2006/relationships/image" Target="../media/image51.wmf"/></Relationships>
</file>

<file path=ppt/slides/_rels/slide37.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slide" Target="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53.wmf"/><Relationship Id="rId13" Type="http://schemas.openxmlformats.org/officeDocument/2006/relationships/oleObject" Target="../embeddings/oleObject60.bin"/><Relationship Id="rId18" Type="http://schemas.openxmlformats.org/officeDocument/2006/relationships/image" Target="../media/image58.wmf"/><Relationship Id="rId3" Type="http://schemas.openxmlformats.org/officeDocument/2006/relationships/oleObject" Target="../embeddings/oleObject56.bin"/><Relationship Id="rId21" Type="http://schemas.openxmlformats.org/officeDocument/2006/relationships/slide" Target="slide41.xml"/><Relationship Id="rId7" Type="http://schemas.openxmlformats.org/officeDocument/2006/relationships/oleObject" Target="../embeddings/oleObject57.bin"/><Relationship Id="rId12" Type="http://schemas.openxmlformats.org/officeDocument/2006/relationships/image" Target="../media/image55.wmf"/><Relationship Id="rId17" Type="http://schemas.openxmlformats.org/officeDocument/2006/relationships/oleObject" Target="../embeddings/oleObject62.bin"/><Relationship Id="rId2" Type="http://schemas.openxmlformats.org/officeDocument/2006/relationships/slideLayout" Target="../slideLayouts/slideLayout7.xml"/><Relationship Id="rId16" Type="http://schemas.openxmlformats.org/officeDocument/2006/relationships/image" Target="../media/image57.wmf"/><Relationship Id="rId20" Type="http://schemas.openxmlformats.org/officeDocument/2006/relationships/slide" Target="slide24.xml"/><Relationship Id="rId1" Type="http://schemas.openxmlformats.org/officeDocument/2006/relationships/vmlDrawing" Target="../drawings/vmlDrawing21.vml"/><Relationship Id="rId6" Type="http://schemas.openxmlformats.org/officeDocument/2006/relationships/audio" Target="../media/audio4.wav"/><Relationship Id="rId11" Type="http://schemas.openxmlformats.org/officeDocument/2006/relationships/oleObject" Target="../embeddings/oleObject59.bin"/><Relationship Id="rId5" Type="http://schemas.openxmlformats.org/officeDocument/2006/relationships/audio" Target="../media/audio3.wav"/><Relationship Id="rId15" Type="http://schemas.openxmlformats.org/officeDocument/2006/relationships/oleObject" Target="../embeddings/oleObject61.bin"/><Relationship Id="rId10" Type="http://schemas.openxmlformats.org/officeDocument/2006/relationships/image" Target="../media/image54.wmf"/><Relationship Id="rId19" Type="http://schemas.openxmlformats.org/officeDocument/2006/relationships/slide" Target="slide5.xml"/><Relationship Id="rId4" Type="http://schemas.openxmlformats.org/officeDocument/2006/relationships/image" Target="../media/image52.wmf"/><Relationship Id="rId9" Type="http://schemas.openxmlformats.org/officeDocument/2006/relationships/oleObject" Target="../embeddings/oleObject58.bin"/><Relationship Id="rId14" Type="http://schemas.openxmlformats.org/officeDocument/2006/relationships/image" Target="../media/image56.wmf"/></Relationships>
</file>

<file path=ppt/slides/_rels/slide40.xml.rels><?xml version="1.0" encoding="UTF-8" standalone="yes"?>
<Relationships xmlns="http://schemas.openxmlformats.org/package/2006/relationships"><Relationship Id="rId8" Type="http://schemas.openxmlformats.org/officeDocument/2006/relationships/image" Target="../media/image60.wmf"/><Relationship Id="rId13" Type="http://schemas.openxmlformats.org/officeDocument/2006/relationships/oleObject" Target="../embeddings/oleObject67.bin"/><Relationship Id="rId18" Type="http://schemas.openxmlformats.org/officeDocument/2006/relationships/image" Target="../media/image65.wmf"/><Relationship Id="rId3" Type="http://schemas.openxmlformats.org/officeDocument/2006/relationships/oleObject" Target="../embeddings/oleObject63.bin"/><Relationship Id="rId21" Type="http://schemas.openxmlformats.org/officeDocument/2006/relationships/slide" Target="slide24.xml"/><Relationship Id="rId7" Type="http://schemas.openxmlformats.org/officeDocument/2006/relationships/oleObject" Target="../embeddings/oleObject64.bin"/><Relationship Id="rId12" Type="http://schemas.openxmlformats.org/officeDocument/2006/relationships/image" Target="../media/image62.wmf"/><Relationship Id="rId17" Type="http://schemas.openxmlformats.org/officeDocument/2006/relationships/oleObject" Target="../embeddings/oleObject69.bin"/><Relationship Id="rId2" Type="http://schemas.openxmlformats.org/officeDocument/2006/relationships/slideLayout" Target="../slideLayouts/slideLayout7.xml"/><Relationship Id="rId16" Type="http://schemas.openxmlformats.org/officeDocument/2006/relationships/image" Target="../media/image64.wmf"/><Relationship Id="rId20" Type="http://schemas.openxmlformats.org/officeDocument/2006/relationships/slide" Target="slide30.xml"/><Relationship Id="rId1" Type="http://schemas.openxmlformats.org/officeDocument/2006/relationships/vmlDrawing" Target="../drawings/vmlDrawing22.vml"/><Relationship Id="rId6" Type="http://schemas.openxmlformats.org/officeDocument/2006/relationships/audio" Target="../media/audio4.wav"/><Relationship Id="rId11" Type="http://schemas.openxmlformats.org/officeDocument/2006/relationships/oleObject" Target="../embeddings/oleObject66.bin"/><Relationship Id="rId5" Type="http://schemas.openxmlformats.org/officeDocument/2006/relationships/audio" Target="../media/audio3.wav"/><Relationship Id="rId15" Type="http://schemas.openxmlformats.org/officeDocument/2006/relationships/oleObject" Target="../embeddings/oleObject68.bin"/><Relationship Id="rId10" Type="http://schemas.openxmlformats.org/officeDocument/2006/relationships/image" Target="../media/image61.wmf"/><Relationship Id="rId19" Type="http://schemas.openxmlformats.org/officeDocument/2006/relationships/slide" Target="slide41.xml"/><Relationship Id="rId4" Type="http://schemas.openxmlformats.org/officeDocument/2006/relationships/image" Target="../media/image59.wmf"/><Relationship Id="rId9" Type="http://schemas.openxmlformats.org/officeDocument/2006/relationships/oleObject" Target="../embeddings/oleObject65.bin"/><Relationship Id="rId14" Type="http://schemas.openxmlformats.org/officeDocument/2006/relationships/image" Target="../media/image63.wmf"/></Relationships>
</file>

<file path=ppt/slides/_rels/slide41.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66.wmf"/><Relationship Id="rId5" Type="http://schemas.openxmlformats.org/officeDocument/2006/relationships/oleObject" Target="../embeddings/oleObject70.bin"/><Relationship Id="rId4" Type="http://schemas.openxmlformats.org/officeDocument/2006/relationships/slide" Target="slide42.xml"/></Relationships>
</file>

<file path=ppt/slides/_rels/slide42.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audio" Target="../media/audio3.wav"/><Relationship Id="rId1" Type="http://schemas.openxmlformats.org/officeDocument/2006/relationships/slideLayout" Target="../slideLayouts/slideLayout7.xml"/><Relationship Id="rId5" Type="http://schemas.openxmlformats.org/officeDocument/2006/relationships/slide" Target="slide44.xml"/><Relationship Id="rId4" Type="http://schemas.openxmlformats.org/officeDocument/2006/relationships/slide" Target="slide30.xml"/></Relationships>
</file>

<file path=ppt/slides/_rels/slide43.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audio" Target="../media/audio5.wav"/><Relationship Id="rId1" Type="http://schemas.openxmlformats.org/officeDocument/2006/relationships/slideLayout" Target="../slideLayouts/slideLayout7.xml"/><Relationship Id="rId4" Type="http://schemas.openxmlformats.org/officeDocument/2006/relationships/slide" Target="slide41.xml"/></Relationships>
</file>

<file path=ppt/slides/_rels/slide44.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67.wmf"/><Relationship Id="rId5" Type="http://schemas.openxmlformats.org/officeDocument/2006/relationships/oleObject" Target="../embeddings/oleObject71.bin"/><Relationship Id="rId4" Type="http://schemas.openxmlformats.org/officeDocument/2006/relationships/slide" Target="slide45.xml"/></Relationships>
</file>

<file path=ppt/slides/_rels/slide45.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slide" Target="slide30.xml"/></Relationships>
</file>

<file path=ppt/slides/_rels/slide46.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slide" Target="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The Box-Method and Grouping</a:t>
            </a:r>
          </a:p>
          <a:p>
            <a:r>
              <a:rPr lang="en-US" dirty="0" smtClean="0"/>
              <a:t>By:</a:t>
            </a:r>
          </a:p>
          <a:p>
            <a:r>
              <a:rPr lang="en-US" dirty="0" smtClean="0"/>
              <a:t>Brian D </a:t>
            </a:r>
            <a:r>
              <a:rPr lang="en-US" dirty="0" err="1" smtClean="0"/>
              <a:t>Bedard</a:t>
            </a:r>
            <a:endParaRPr lang="en-US" dirty="0"/>
          </a:p>
        </p:txBody>
      </p:sp>
      <p:sp>
        <p:nvSpPr>
          <p:cNvPr id="2" name="Title 1"/>
          <p:cNvSpPr>
            <a:spLocks noGrp="1"/>
          </p:cNvSpPr>
          <p:nvPr>
            <p:ph type="ctrTitle"/>
          </p:nvPr>
        </p:nvSpPr>
        <p:spPr/>
        <p:txBody>
          <a:bodyPr/>
          <a:lstStyle/>
          <a:p>
            <a:r>
              <a:rPr lang="en-US" dirty="0" smtClean="0"/>
              <a:t>Alternate approaches to Factoring Trinomials   </a:t>
            </a:r>
            <a:endParaRPr lang="en-US" dirty="0"/>
          </a:p>
        </p:txBody>
      </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Standard I.1 Patterns</a:t>
            </a:r>
          </a:p>
          <a:p>
            <a:pPr lvl="1"/>
            <a:r>
              <a:rPr lang="en-US" dirty="0" smtClean="0"/>
              <a:t>Students recognize similarities and generalize patterns, use patterns to create models and make predictions, describe the nature of patterns and relationships, and construct representations of mathematical relationships.</a:t>
            </a:r>
          </a:p>
          <a:p>
            <a:r>
              <a:rPr lang="en-US" dirty="0" smtClean="0"/>
              <a:t>Standard V.2 Algebraic and Analytic Thinking</a:t>
            </a:r>
          </a:p>
          <a:p>
            <a:pPr lvl="1"/>
            <a:r>
              <a:rPr lang="en-US" dirty="0" smtClean="0"/>
              <a:t>Students analyze problems to determine an appropriate process for a solution, and use algebraic notations to model or represent problems.</a:t>
            </a:r>
          </a:p>
        </p:txBody>
      </p:sp>
      <p:sp>
        <p:nvSpPr>
          <p:cNvPr id="3" name="Title 2"/>
          <p:cNvSpPr>
            <a:spLocks noGrp="1"/>
          </p:cNvSpPr>
          <p:nvPr>
            <p:ph type="title"/>
          </p:nvPr>
        </p:nvSpPr>
        <p:spPr/>
        <p:txBody>
          <a:bodyPr>
            <a:normAutofit/>
          </a:bodyPr>
          <a:lstStyle/>
          <a:p>
            <a:r>
              <a:rPr lang="en-US" dirty="0" smtClean="0"/>
              <a:t>Standards and Benchmarks Covered</a:t>
            </a:r>
            <a:endParaRPr 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18" presetClass="emph" presetSubtype="0" fill="hold" nodeType="afterEffect">
                                  <p:stCondLst>
                                    <p:cond delay="0"/>
                                  </p:stCondLst>
                                  <p:iterate type="lt">
                                    <p:tmPct val="4000"/>
                                  </p:iterate>
                                  <p:childTnLst>
                                    <p:set>
                                      <p:cBhvr override="childStyle">
                                        <p:cTn id="10" dur="500" fill="hold"/>
                                        <p:tgtEl>
                                          <p:spTgt spid="2">
                                            <p:txEl>
                                              <p:pRg st="0" end="0"/>
                                            </p:txEl>
                                          </p:spTgt>
                                        </p:tgtEl>
                                        <p:attrNameLst>
                                          <p:attrName>style.textDecorationUnderline</p:attrName>
                                        </p:attrNameLst>
                                      </p:cBhvr>
                                      <p:to>
                                        <p:strVal val="true"/>
                                      </p:to>
                                    </p:set>
                                  </p:childTnLst>
                                </p:cTn>
                              </p:par>
                            </p:childTnLst>
                          </p:cTn>
                        </p:par>
                        <p:par>
                          <p:cTn id="11" fill="hold">
                            <p:stCondLst>
                              <p:cond delay="1360"/>
                            </p:stCondLst>
                            <p:childTnLst>
                              <p:par>
                                <p:cTn id="12" presetID="7" presetClass="entr" presetSubtype="4" fill="hold" nodeType="after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additive="base">
                                        <p:cTn id="14" dur="5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5" dur="5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par>
                          <p:cTn id="16" fill="hold">
                            <p:stCondLst>
                              <p:cond delay="6360"/>
                            </p:stCondLst>
                            <p:childTnLst>
                              <p:par>
                                <p:cTn id="17" presetID="18" presetClass="emph" presetSubtype="0" fill="hold" nodeType="afterEffect">
                                  <p:stCondLst>
                                    <p:cond delay="0"/>
                                  </p:stCondLst>
                                  <p:iterate type="lt">
                                    <p:tmPct val="4000"/>
                                  </p:iterate>
                                  <p:childTnLst>
                                    <p:set>
                                      <p:cBhvr override="childStyle">
                                        <p:cTn id="18" dur="500" fill="hold"/>
                                        <p:tgtEl>
                                          <p:spTgt spid="2">
                                            <p:txEl>
                                              <p:pRg st="2" end="2"/>
                                            </p:txEl>
                                          </p:spTgt>
                                        </p:tgtEl>
                                        <p:attrNameLst>
                                          <p:attrName>style.textDecorationUnderline</p:attrName>
                                        </p:attrNameLst>
                                      </p:cBhvr>
                                      <p:to>
                                        <p:strVal val="true"/>
                                      </p:to>
                                    </p:set>
                                  </p:childTnLst>
                                </p:cTn>
                              </p:par>
                              <p:par>
                                <p:cTn id="19" presetID="31" presetClass="entr" presetSubtype="0" fill="hold" nodeType="withEffect">
                                  <p:stCondLst>
                                    <p:cond delay="0"/>
                                  </p:stCondLst>
                                  <p:iterate type="lt">
                                    <p:tmPct val="5000"/>
                                  </p:iterate>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23"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24"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04800" y="2057400"/>
            <a:ext cx="8305800" cy="4267200"/>
          </a:xfrm>
        </p:spPr>
        <p:txBody>
          <a:bodyPr/>
          <a:lstStyle/>
          <a:p>
            <a:r>
              <a:rPr lang="en-US" dirty="0" smtClean="0"/>
              <a:t>The purpose of this activity is to engage the learner in different methods of factoring trinomials of the form</a:t>
            </a:r>
          </a:p>
          <a:p>
            <a:endParaRPr lang="en-US" dirty="0" smtClean="0"/>
          </a:p>
          <a:p>
            <a:endParaRPr lang="en-US" dirty="0" smtClean="0"/>
          </a:p>
          <a:p>
            <a:r>
              <a:rPr lang="en-US" dirty="0" smtClean="0"/>
              <a:t>by first reiterating how to factor polynomials of the form </a:t>
            </a:r>
          </a:p>
          <a:p>
            <a:endParaRPr lang="en-US" dirty="0" smtClean="0"/>
          </a:p>
          <a:p>
            <a:endParaRPr lang="en-US" dirty="0" smtClean="0"/>
          </a:p>
          <a:p>
            <a:r>
              <a:rPr lang="en-US" dirty="0" smtClean="0"/>
              <a:t>using the “ac-test” and the option of learning the box-method and grouping.</a:t>
            </a:r>
          </a:p>
        </p:txBody>
      </p:sp>
      <p:sp>
        <p:nvSpPr>
          <p:cNvPr id="3" name="Title 2"/>
          <p:cNvSpPr>
            <a:spLocks noGrp="1"/>
          </p:cNvSpPr>
          <p:nvPr>
            <p:ph type="ctrTitle"/>
          </p:nvPr>
        </p:nvSpPr>
        <p:spPr>
          <a:xfrm>
            <a:off x="457200" y="990600"/>
            <a:ext cx="8305800" cy="1052732"/>
          </a:xfrm>
        </p:spPr>
        <p:txBody>
          <a:bodyPr/>
          <a:lstStyle/>
          <a:p>
            <a:r>
              <a:rPr lang="en-US" dirty="0" smtClean="0"/>
              <a:t>Objective</a:t>
            </a:r>
            <a:endParaRPr lang="en-US" dirty="0"/>
          </a:p>
        </p:txBody>
      </p:sp>
      <p:graphicFrame>
        <p:nvGraphicFramePr>
          <p:cNvPr id="5" name="Object 4"/>
          <p:cNvGraphicFramePr>
            <a:graphicFrameLocks noChangeAspect="1"/>
          </p:cNvGraphicFramePr>
          <p:nvPr/>
        </p:nvGraphicFramePr>
        <p:xfrm>
          <a:off x="1066800" y="4495800"/>
          <a:ext cx="1676400" cy="304800"/>
        </p:xfrm>
        <a:graphic>
          <a:graphicData uri="http://schemas.openxmlformats.org/presentationml/2006/ole">
            <mc:AlternateContent xmlns:mc="http://schemas.openxmlformats.org/markup-compatibility/2006">
              <mc:Choice xmlns:v="urn:schemas-microsoft-com:vml" Requires="v">
                <p:oleObj spid="_x0000_s2054" name="Equation" r:id="rId4" imgW="914400" imgH="198720" progId="Equation.DSMT4">
                  <p:embed/>
                </p:oleObj>
              </mc:Choice>
              <mc:Fallback>
                <p:oleObj name="Equation" r:id="rId4" imgW="914400" imgH="198720" progId="Equation.DSMT4">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4495800"/>
                        <a:ext cx="167640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nvGraphicFramePr>
        <p:xfrm>
          <a:off x="3048000" y="2743200"/>
          <a:ext cx="2809875" cy="762000"/>
        </p:xfrm>
        <a:graphic>
          <a:graphicData uri="http://schemas.openxmlformats.org/presentationml/2006/ole">
            <mc:AlternateContent xmlns:mc="http://schemas.openxmlformats.org/markup-compatibility/2006">
              <mc:Choice xmlns:v="urn:schemas-microsoft-com:vml" Requires="v">
                <p:oleObj spid="_x0000_s2055" name="Equation" r:id="rId6" imgW="749160" imgH="203040" progId="Equation.DSMT4">
                  <p:embed/>
                </p:oleObj>
              </mc:Choice>
              <mc:Fallback>
                <p:oleObj name="Equation" r:id="rId6" imgW="749160" imgH="203040" progId="Equation.DSMT4">
                  <p:embed/>
                  <p:pic>
                    <p:nvPicPr>
                      <p:cNvPr id="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0" y="2743200"/>
                        <a:ext cx="2809875"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nvGraphicFramePr>
        <p:xfrm>
          <a:off x="2895600" y="4191000"/>
          <a:ext cx="2743200" cy="762000"/>
        </p:xfrm>
        <a:graphic>
          <a:graphicData uri="http://schemas.openxmlformats.org/presentationml/2006/ole">
            <mc:AlternateContent xmlns:mc="http://schemas.openxmlformats.org/markup-compatibility/2006">
              <mc:Choice xmlns:v="urn:schemas-microsoft-com:vml" Requires="v">
                <p:oleObj spid="_x0000_s2056" name="Equation" r:id="rId8" imgW="672840" imgH="203040" progId="Equation.DSMT4">
                  <p:embed/>
                </p:oleObj>
              </mc:Choice>
              <mc:Fallback>
                <p:oleObj name="Equation" r:id="rId8" imgW="672840" imgH="203040" progId="Equation.DSMT4">
                  <p:embed/>
                  <p:pic>
                    <p:nvPicPr>
                      <p:cNvPr id="0"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95600" y="4191000"/>
                        <a:ext cx="2743200"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path" presetSubtype="0" accel="50000" decel="50000" fill="hold" nodeType="withEffect">
                                  <p:stCondLst>
                                    <p:cond delay="0"/>
                                  </p:stCondLst>
                                  <p:childTnLst>
                                    <p:animMotion origin="layout" path="M 0 0  C 0 0.04396  0.027 0.07993  0.06 0.07993  C 0.099 0.07993  0.113 0.03996  0.119 0.01599  L 0.125 -0.01599  C 0.131 -0.03996  0.146 -0.07993  0.19 -0.07993  C 0.218 -0.07993  0.25 -0.04396  0.25 0  C 0.25 0.04396  0.218 0.07993  0.19 0.07993  C 0.146 0.07993  0.131 0.03996  0.125 0.01599  L 0.119 -0.01599  C 0.113 -0.03996  0.099 -0.07993  0.06 -0.07993  C 0.027 -0.07993  0 -0.04396  0 0  Z" pathEditMode="relative" ptsTypes="">
                                      <p:cBhvr>
                                        <p:cTn id="6" dur="2000" fill="hold"/>
                                        <p:tgtEl>
                                          <p:spTgt spid="6"/>
                                        </p:tgtEl>
                                        <p:attrNameLst>
                                          <p:attrName>ppt_x</p:attrName>
                                          <p:attrName>ppt_y</p:attrName>
                                        </p:attrNameLst>
                                      </p:cBhvr>
                                    </p:animMotion>
                                  </p:childTnLst>
                                </p:cTn>
                              </p:par>
                            </p:childTnLst>
                          </p:cTn>
                        </p:par>
                        <p:par>
                          <p:cTn id="7" fill="hold">
                            <p:stCondLst>
                              <p:cond delay="2000"/>
                            </p:stCondLst>
                            <p:childTnLst>
                              <p:par>
                                <p:cTn id="8" presetID="18" presetClass="path" presetSubtype="0" accel="50000" decel="50000" fill="hold" nodeType="afterEffect">
                                  <p:stCondLst>
                                    <p:cond delay="0"/>
                                  </p:stCondLst>
                                  <p:childTnLst>
                                    <p:animMotion origin="layout" path="M 0 0  C 0.001 0.04529  0.011 0.08659  0.028 0.11323  C 0.028 0.11456  0.055 0.15053  0.055 0.1492  C 0.07 0.16918  0.079 0.19715  0.079 0.22646  C 0.079 0.28507  0.044 0.33169  0 0.33302  C -0.044 0.33169  -0.079 0.28507  -0.079 0.22646  C -0.079 0.19715  -0.07 0.16918  -0.055 0.1492  C -0.055 0.15053  -0.028 0.11456  -0.028 0.11323  C -0.011 0.08659  -0.001 0.04529  0 0  Z" pathEditMode="relative" ptsTypes="">
                                      <p:cBhvr>
                                        <p:cTn id="9" dur="2000" fill="hold"/>
                                        <p:tgtEl>
                                          <p:spTgt spid="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endParaRPr lang="en-US" dirty="0"/>
          </a:p>
        </p:txBody>
      </p:sp>
      <p:sp>
        <p:nvSpPr>
          <p:cNvPr id="3" name="TextBox 2"/>
          <p:cNvSpPr txBox="1"/>
          <p:nvPr/>
        </p:nvSpPr>
        <p:spPr>
          <a:xfrm>
            <a:off x="609600" y="1752600"/>
            <a:ext cx="7848600" cy="4524315"/>
          </a:xfrm>
          <a:prstGeom prst="rect">
            <a:avLst/>
          </a:prstGeom>
          <a:noFill/>
        </p:spPr>
        <p:txBody>
          <a:bodyPr wrap="square" rtlCol="0">
            <a:spAutoFit/>
          </a:bodyPr>
          <a:lstStyle/>
          <a:p>
            <a:r>
              <a:rPr lang="en-US" sz="2400" dirty="0" smtClean="0">
                <a:solidFill>
                  <a:schemeClr val="accent3">
                    <a:lumMod val="40000"/>
                    <a:lumOff val="60000"/>
                  </a:schemeClr>
                </a:solidFill>
              </a:rPr>
              <a:t>This StAIR is designed for Mr. </a:t>
            </a:r>
            <a:r>
              <a:rPr lang="en-US" sz="2400" dirty="0" err="1" smtClean="0">
                <a:solidFill>
                  <a:schemeClr val="accent3">
                    <a:lumMod val="40000"/>
                    <a:lumOff val="60000"/>
                  </a:schemeClr>
                </a:solidFill>
              </a:rPr>
              <a:t>Bedard’s</a:t>
            </a:r>
            <a:r>
              <a:rPr lang="en-US" sz="2400" dirty="0" smtClean="0">
                <a:solidFill>
                  <a:schemeClr val="accent3">
                    <a:lumMod val="40000"/>
                    <a:lumOff val="60000"/>
                  </a:schemeClr>
                </a:solidFill>
              </a:rPr>
              <a:t> Honors Math 2, Algebra 2, Trigonometry/College Algebra and Pre-Calculus classes.  You are to navigate through this project alone.  There will a short quiz that you can take to work through some problems.  Mastery of the alternative approaches to factoring is the goal of this exercise.  Very often in life there is not just one way to solve a problem.  There is often a multitude of approaches that can yield the same result.  This is no different in mathematics and in Algebra.  You will consistently be assessed on factoring though-out your mathematical career so count on having factoring problems on future assessments.</a:t>
            </a:r>
            <a:endParaRPr lang="en-US" sz="2400" dirty="0">
              <a:solidFill>
                <a:schemeClr val="accent3">
                  <a:lumMod val="40000"/>
                  <a:lumOff val="60000"/>
                </a:schemeClr>
              </a:solidFill>
            </a:endParaRPr>
          </a:p>
        </p:txBody>
      </p:sp>
    </p:spTree>
  </p:cSld>
  <p:clrMapOvr>
    <a:masterClrMapping/>
  </p:clrMapOvr>
  <p:transition spd="slow">
    <p:wipe dir="u"/>
    <p:sndAc>
      <p:stSnd>
        <p:snd r:embed="rId2" name="drumroll.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4" action="ppaction://hlinksldjump"/>
          </p:cNvPr>
          <p:cNvSpPr/>
          <p:nvPr/>
        </p:nvSpPr>
        <p:spPr>
          <a:xfrm>
            <a:off x="228600" y="2819400"/>
            <a:ext cx="2438400" cy="838200"/>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2800" dirty="0" smtClean="0">
                <a:hlinkClick r:id="rId4" action="ppaction://hlinksldjump"/>
              </a:rPr>
              <a:t>The Box Method</a:t>
            </a:r>
            <a:endParaRPr lang="en-US" sz="2800" dirty="0"/>
          </a:p>
        </p:txBody>
      </p:sp>
      <p:sp>
        <p:nvSpPr>
          <p:cNvPr id="3" name="Rounded Rectangle 2"/>
          <p:cNvSpPr/>
          <p:nvPr/>
        </p:nvSpPr>
        <p:spPr>
          <a:xfrm>
            <a:off x="6248400" y="2514600"/>
            <a:ext cx="2590800" cy="114300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800" dirty="0" smtClean="0">
                <a:solidFill>
                  <a:schemeClr val="bg1"/>
                </a:solidFill>
                <a:latin typeface="Times New Roman" pitchFamily="18" charset="0"/>
                <a:cs typeface="Times New Roman" pitchFamily="18" charset="0"/>
                <a:hlinkClick r:id="rId5" action="ppaction://hlinksldjump"/>
              </a:rPr>
              <a:t>Factor by Grouping</a:t>
            </a:r>
            <a:endParaRPr lang="en-US" sz="2800" dirty="0">
              <a:solidFill>
                <a:schemeClr val="bg1"/>
              </a:solidFill>
              <a:latin typeface="Times New Roman" pitchFamily="18" charset="0"/>
              <a:cs typeface="Times New Roman" pitchFamily="18" charset="0"/>
            </a:endParaRPr>
          </a:p>
        </p:txBody>
      </p:sp>
      <p:sp>
        <p:nvSpPr>
          <p:cNvPr id="5" name="Wave 4">
            <a:hlinkClick r:id="rId6" action="ppaction://hlinksldjump"/>
          </p:cNvPr>
          <p:cNvSpPr/>
          <p:nvPr/>
        </p:nvSpPr>
        <p:spPr>
          <a:xfrm>
            <a:off x="1143000" y="533400"/>
            <a:ext cx="6781800" cy="1676400"/>
          </a:xfrm>
          <a:prstGeom prst="wav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800" dirty="0" smtClean="0">
                <a:hlinkClick r:id="rId6" action="ppaction://hlinksldjump"/>
              </a:rPr>
              <a:t>The AC Test Explanation and Examples</a:t>
            </a:r>
            <a:endParaRPr lang="en-US" sz="2800" dirty="0"/>
          </a:p>
        </p:txBody>
      </p:sp>
      <p:sp>
        <p:nvSpPr>
          <p:cNvPr id="6" name="Rectangle 5"/>
          <p:cNvSpPr/>
          <p:nvPr/>
        </p:nvSpPr>
        <p:spPr>
          <a:xfrm>
            <a:off x="228600" y="3657600"/>
            <a:ext cx="2057400" cy="7620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hlinkClick r:id="rId7" action="ppaction://hlinksldjump"/>
              </a:rPr>
              <a:t>Box Method Quiz</a:t>
            </a:r>
            <a:endParaRPr lang="en-US" dirty="0"/>
          </a:p>
        </p:txBody>
      </p:sp>
      <p:sp>
        <p:nvSpPr>
          <p:cNvPr id="8" name="Rounded Rectangle 7"/>
          <p:cNvSpPr/>
          <p:nvPr/>
        </p:nvSpPr>
        <p:spPr>
          <a:xfrm>
            <a:off x="6248400" y="3733800"/>
            <a:ext cx="2590800" cy="914400"/>
          </a:xfrm>
          <a:prstGeom prst="roundRect">
            <a:avLst/>
          </a:prstGeom>
          <a:solidFill>
            <a:schemeClr val="accent1">
              <a:lumMod val="50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smtClean="0">
                <a:hlinkClick r:id="rId8" action="ppaction://hlinksldjump"/>
              </a:rPr>
              <a:t>Factor By Grouping Quiz</a:t>
            </a:r>
            <a:endParaRPr lang="en-US" sz="2400" dirty="0"/>
          </a:p>
        </p:txBody>
      </p:sp>
      <p:graphicFrame>
        <p:nvGraphicFramePr>
          <p:cNvPr id="9" name="Object 8">
            <a:hlinkClick r:id="rId9" action="ppaction://hlinksldjump"/>
          </p:cNvPr>
          <p:cNvGraphicFramePr>
            <a:graphicFrameLocks noChangeAspect="1"/>
          </p:cNvGraphicFramePr>
          <p:nvPr/>
        </p:nvGraphicFramePr>
        <p:xfrm>
          <a:off x="2743200" y="5105400"/>
          <a:ext cx="3090863" cy="838200"/>
        </p:xfrm>
        <a:graphic>
          <a:graphicData uri="http://schemas.openxmlformats.org/presentationml/2006/ole">
            <mc:AlternateContent xmlns:mc="http://schemas.openxmlformats.org/markup-compatibility/2006">
              <mc:Choice xmlns:v="urn:schemas-microsoft-com:vml" Requires="v">
                <p:oleObj spid="_x0000_s22530" name="Equation" r:id="rId10" imgW="749160" imgH="203040" progId="Equation.DSMT4">
                  <p:embed/>
                </p:oleObj>
              </mc:Choice>
              <mc:Fallback>
                <p:oleObj name="Equation" r:id="rId10" imgW="749160" imgH="203040" progId="Equation.DSMT4">
                  <p:embed/>
                  <p:pic>
                    <p:nvPicPr>
                      <p:cNvPr id="0" name="Picture 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43200" y="5105400"/>
                        <a:ext cx="3090863"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2819400" y="2362200"/>
            <a:ext cx="3048000" cy="2246769"/>
          </a:xfrm>
          <a:prstGeom prst="rect">
            <a:avLst/>
          </a:prstGeom>
          <a:noFill/>
        </p:spPr>
        <p:txBody>
          <a:bodyPr wrap="square" rtlCol="0" anchor="ctr">
            <a:spAutoFit/>
          </a:bodyPr>
          <a:lstStyle/>
          <a:p>
            <a:pPr algn="ctr"/>
            <a:r>
              <a:rPr lang="en-US" sz="2800" dirty="0" smtClean="0"/>
              <a:t>Are you ready for more?  Click the link below for more difficult scenarios.</a:t>
            </a:r>
            <a:endParaRPr lang="en-US" sz="2800" dirty="0"/>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0-#ppt_w/2"/>
                                          </p:val>
                                        </p:tav>
                                        <p:tav tm="100000">
                                          <p:val>
                                            <p:strVal val="#ppt_x"/>
                                          </p:val>
                                        </p:tav>
                                      </p:tavLst>
                                    </p:anim>
                                    <p:anim calcmode="lin" valueType="num">
                                      <p:cBhvr additive="base">
                                        <p:cTn id="8" dur="2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 presetClass="entr" presetSubtype="1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2000"/>
                                        <p:tgtEl>
                                          <p:spTgt spid="2"/>
                                        </p:tgtEl>
                                      </p:cBhvr>
                                    </p:animEffect>
                                  </p:childTnLst>
                                </p:cTn>
                              </p:par>
                              <p:par>
                                <p:cTn id="13" presetID="7"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000" fill="hold"/>
                                        <p:tgtEl>
                                          <p:spTgt spid="3"/>
                                        </p:tgtEl>
                                        <p:attrNameLst>
                                          <p:attrName>ppt_x</p:attrName>
                                        </p:attrNameLst>
                                      </p:cBhvr>
                                      <p:tavLst>
                                        <p:tav tm="0">
                                          <p:val>
                                            <p:strVal val="#ppt_x"/>
                                          </p:val>
                                        </p:tav>
                                        <p:tav tm="100000">
                                          <p:val>
                                            <p:strVal val="#ppt_x"/>
                                          </p:val>
                                        </p:tav>
                                      </p:tavLst>
                                    </p:anim>
                                    <p:anim calcmode="lin" valueType="num">
                                      <p:cBhvr additive="base">
                                        <p:cTn id="16" dur="2000" fill="hold"/>
                                        <p:tgtEl>
                                          <p:spTgt spid="3"/>
                                        </p:tgtEl>
                                        <p:attrNameLst>
                                          <p:attrName>ppt_y</p:attrName>
                                        </p:attrNameLst>
                                      </p:cBhvr>
                                      <p:tavLst>
                                        <p:tav tm="0">
                                          <p:val>
                                            <p:strVal val="1+#ppt_h/2"/>
                                          </p:val>
                                        </p:tav>
                                        <p:tav tm="100000">
                                          <p:val>
                                            <p:strVal val="#ppt_y"/>
                                          </p:val>
                                        </p:tav>
                                      </p:tavLst>
                                    </p:anim>
                                  </p:childTnLst>
                                </p:cTn>
                              </p:par>
                            </p:childTnLst>
                          </p:cTn>
                        </p:par>
                        <p:par>
                          <p:cTn id="17" fill="hold">
                            <p:stCondLst>
                              <p:cond delay="4000"/>
                            </p:stCondLst>
                            <p:childTnLst>
                              <p:par>
                                <p:cTn id="18" presetID="5" presetClass="entr" presetSubtype="1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checkerboard(across)">
                                      <p:cBhvr>
                                        <p:cTn id="20" dur="2000"/>
                                        <p:tgtEl>
                                          <p:spTgt spid="6"/>
                                        </p:tgtEl>
                                      </p:cBhvr>
                                    </p:animEffect>
                                  </p:childTnLst>
                                </p:cTn>
                              </p:par>
                            </p:childTnLst>
                          </p:cTn>
                        </p:par>
                        <p:par>
                          <p:cTn id="21" fill="hold">
                            <p:stCondLst>
                              <p:cond delay="6000"/>
                            </p:stCondLst>
                            <p:childTnLst>
                              <p:par>
                                <p:cTn id="22" presetID="7" presetClass="entr" presetSubtype="4"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2000" fill="hold"/>
                                        <p:tgtEl>
                                          <p:spTgt spid="8"/>
                                        </p:tgtEl>
                                        <p:attrNameLst>
                                          <p:attrName>ppt_x</p:attrName>
                                        </p:attrNameLst>
                                      </p:cBhvr>
                                      <p:tavLst>
                                        <p:tav tm="0">
                                          <p:val>
                                            <p:strVal val="#ppt_x"/>
                                          </p:val>
                                        </p:tav>
                                        <p:tav tm="100000">
                                          <p:val>
                                            <p:strVal val="#ppt_x"/>
                                          </p:val>
                                        </p:tav>
                                      </p:tavLst>
                                    </p:anim>
                                    <p:anim calcmode="lin" valueType="num">
                                      <p:cBhvr additive="base">
                                        <p:cTn id="25" dur="2000" fill="hold"/>
                                        <p:tgtEl>
                                          <p:spTgt spid="8"/>
                                        </p:tgtEl>
                                        <p:attrNameLst>
                                          <p:attrName>ppt_y</p:attrName>
                                        </p:attrNameLst>
                                      </p:cBhvr>
                                      <p:tavLst>
                                        <p:tav tm="0">
                                          <p:val>
                                            <p:strVal val="1+#ppt_h/2"/>
                                          </p:val>
                                        </p:tav>
                                        <p:tav tm="100000">
                                          <p:val>
                                            <p:strVal val="#ppt_y"/>
                                          </p:val>
                                        </p:tav>
                                      </p:tavLst>
                                    </p:anim>
                                  </p:childTnLst>
                                </p:cTn>
                              </p:par>
                            </p:childTnLst>
                          </p:cTn>
                        </p:par>
                        <p:par>
                          <p:cTn id="26" fill="hold">
                            <p:stCondLst>
                              <p:cond delay="8000"/>
                            </p:stCondLst>
                            <p:childTnLst>
                              <p:par>
                                <p:cTn id="27" presetID="36" presetClass="emph" presetSubtype="0" fill="hold" grpId="0" nodeType="afterEffect">
                                  <p:stCondLst>
                                    <p:cond delay="0"/>
                                  </p:stCondLst>
                                  <p:iterate type="lt">
                                    <p:tmPct val="10000"/>
                                  </p:iterate>
                                  <p:childTnLst>
                                    <p:animScale>
                                      <p:cBhvr>
                                        <p:cTn id="28" dur="250" autoRev="1" fill="hold">
                                          <p:stCondLst>
                                            <p:cond delay="0"/>
                                          </p:stCondLst>
                                        </p:cTn>
                                        <p:tgtEl>
                                          <p:spTgt spid="10"/>
                                        </p:tgtEl>
                                      </p:cBhvr>
                                      <p:to x="80000" y="100000"/>
                                    </p:animScale>
                                    <p:anim by="(#ppt_w*0.10)" calcmode="lin" valueType="num">
                                      <p:cBhvr>
                                        <p:cTn id="29" dur="250" autoRev="1" fill="hold">
                                          <p:stCondLst>
                                            <p:cond delay="0"/>
                                          </p:stCondLst>
                                        </p:cTn>
                                        <p:tgtEl>
                                          <p:spTgt spid="10"/>
                                        </p:tgtEl>
                                        <p:attrNameLst>
                                          <p:attrName>ppt_x</p:attrName>
                                        </p:attrNameLst>
                                      </p:cBhvr>
                                    </p:anim>
                                    <p:anim by="(-#ppt_w*0.10)" calcmode="lin" valueType="num">
                                      <p:cBhvr>
                                        <p:cTn id="30" dur="250" autoRev="1" fill="hold">
                                          <p:stCondLst>
                                            <p:cond delay="0"/>
                                          </p:stCondLst>
                                        </p:cTn>
                                        <p:tgtEl>
                                          <p:spTgt spid="10"/>
                                        </p:tgtEl>
                                        <p:attrNameLst>
                                          <p:attrName>ppt_y</p:attrName>
                                        </p:attrNameLst>
                                      </p:cBhvr>
                                    </p:anim>
                                    <p:animRot by="-480000">
                                      <p:cBhvr>
                                        <p:cTn id="31" dur="250" autoRev="1" fill="hold">
                                          <p:stCondLst>
                                            <p:cond delay="0"/>
                                          </p:stCondLst>
                                        </p:cTn>
                                        <p:tgtEl>
                                          <p:spTgt spid="10"/>
                                        </p:tgtEl>
                                        <p:attrNameLst>
                                          <p:attrName>r</p:attrName>
                                        </p:attrNameLst>
                                      </p:cBhvr>
                                    </p:animRot>
                                  </p:childTnLst>
                                </p:cTn>
                              </p:par>
                            </p:childTnLst>
                          </p:cTn>
                        </p:par>
                        <p:par>
                          <p:cTn id="32" fill="hold">
                            <p:stCondLst>
                              <p:cond delay="11550"/>
                            </p:stCondLst>
                            <p:childTnLst>
                              <p:par>
                                <p:cTn id="33" presetID="6" presetClass="emph" presetSubtype="0" fill="hold" nodeType="afterEffect">
                                  <p:stCondLst>
                                    <p:cond delay="0"/>
                                  </p:stCondLst>
                                  <p:childTnLst>
                                    <p:animScale>
                                      <p:cBhvr>
                                        <p:cTn id="34"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8"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The ac test is a very important task for factoring.  </a:t>
            </a:r>
          </a:p>
          <a:p>
            <a:r>
              <a:rPr lang="en-US" dirty="0" smtClean="0"/>
              <a:t>We use it to know if something is factorable or not. </a:t>
            </a:r>
          </a:p>
          <a:p>
            <a:r>
              <a:rPr lang="en-US" dirty="0" smtClean="0"/>
              <a:t>We will first use it in the trinomials of form </a:t>
            </a:r>
          </a:p>
          <a:p>
            <a:pPr>
              <a:buNone/>
            </a:pPr>
            <a:endParaRPr lang="en-US" dirty="0" smtClean="0"/>
          </a:p>
          <a:p>
            <a:pPr>
              <a:buNone/>
            </a:pPr>
            <a:endParaRPr lang="en-US" dirty="0" smtClean="0"/>
          </a:p>
          <a:p>
            <a:r>
              <a:rPr lang="en-US" dirty="0" smtClean="0"/>
              <a:t>The number 1 is always in front of          in this format and we multiply it to whatever “c” is.  </a:t>
            </a:r>
          </a:p>
          <a:p>
            <a:r>
              <a:rPr lang="en-US" dirty="0" smtClean="0"/>
              <a:t>Then we find two factors of the product “ac” that will combine to get the value of “b”.  </a:t>
            </a:r>
          </a:p>
          <a:p>
            <a:r>
              <a:rPr lang="en-US" dirty="0" smtClean="0"/>
              <a:t>If none exist then it is not-factorable and we are done.</a:t>
            </a:r>
          </a:p>
          <a:p>
            <a:r>
              <a:rPr lang="en-US" dirty="0" smtClean="0"/>
              <a:t>If there does exist two factors then we can move on.</a:t>
            </a:r>
          </a:p>
          <a:p>
            <a:endParaRPr lang="en-US" dirty="0"/>
          </a:p>
        </p:txBody>
      </p:sp>
      <p:sp>
        <p:nvSpPr>
          <p:cNvPr id="3" name="Title 2"/>
          <p:cNvSpPr>
            <a:spLocks noGrp="1"/>
          </p:cNvSpPr>
          <p:nvPr>
            <p:ph type="title"/>
          </p:nvPr>
        </p:nvSpPr>
        <p:spPr/>
        <p:txBody>
          <a:bodyPr/>
          <a:lstStyle/>
          <a:p>
            <a:pPr algn="ctr"/>
            <a:r>
              <a:rPr lang="en-US" dirty="0" smtClean="0">
                <a:solidFill>
                  <a:srgbClr val="FFFF00"/>
                </a:solidFill>
              </a:rPr>
              <a:t>The AC-Test</a:t>
            </a:r>
            <a:endParaRPr lang="en-US" dirty="0">
              <a:solidFill>
                <a:srgbClr val="FFFF00"/>
              </a:solidFill>
            </a:endParaRPr>
          </a:p>
        </p:txBody>
      </p:sp>
      <p:graphicFrame>
        <p:nvGraphicFramePr>
          <p:cNvPr id="4" name="Object 3"/>
          <p:cNvGraphicFramePr>
            <a:graphicFrameLocks noChangeAspect="1"/>
          </p:cNvGraphicFramePr>
          <p:nvPr/>
        </p:nvGraphicFramePr>
        <p:xfrm>
          <a:off x="2590800" y="2971799"/>
          <a:ext cx="2438400" cy="609601"/>
        </p:xfrm>
        <a:graphic>
          <a:graphicData uri="http://schemas.openxmlformats.org/presentationml/2006/ole">
            <mc:AlternateContent xmlns:mc="http://schemas.openxmlformats.org/markup-compatibility/2006">
              <mc:Choice xmlns:v="urn:schemas-microsoft-com:vml" Requires="v">
                <p:oleObj spid="_x0000_s19460" name="Equation" r:id="rId4" imgW="672840" imgH="203040" progId="Equation.DSMT4">
                  <p:embed/>
                </p:oleObj>
              </mc:Choice>
              <mc:Fallback>
                <p:oleObj name="Equation" r:id="rId4" imgW="672840" imgH="20304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2971799"/>
                        <a:ext cx="2438400" cy="6096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4"/>
          <p:cNvGraphicFramePr>
            <a:graphicFrameLocks noChangeAspect="1"/>
          </p:cNvGraphicFramePr>
          <p:nvPr/>
        </p:nvGraphicFramePr>
        <p:xfrm>
          <a:off x="5257800" y="3276600"/>
          <a:ext cx="609600" cy="762000"/>
        </p:xfrm>
        <a:graphic>
          <a:graphicData uri="http://schemas.openxmlformats.org/presentationml/2006/ole">
            <mc:AlternateContent xmlns:mc="http://schemas.openxmlformats.org/markup-compatibility/2006">
              <mc:Choice xmlns:v="urn:schemas-microsoft-com:vml" Requires="v">
                <p:oleObj spid="_x0000_s19461" name="Equation" r:id="rId6" imgW="177480" imgH="203040" progId="Equation.DSMT4">
                  <p:embed/>
                </p:oleObj>
              </mc:Choice>
              <mc:Fallback>
                <p:oleObj name="Equation" r:id="rId6" imgW="177480" imgH="20304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7800" y="3276600"/>
                        <a:ext cx="609600"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wedge/>
    <p:sndAc>
      <p:stSnd>
        <p:snd r:embed="rId3" name="wind.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dissolve">
                                      <p:cBhvr>
                                        <p:cTn id="11" dur="500"/>
                                        <p:tgtEl>
                                          <p:spTgt spid="2">
                                            <p:txEl>
                                              <p:pRg st="0" end="0"/>
                                            </p:txEl>
                                          </p:spTgt>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4" presetClass="entr" presetSubtype="16" fill="hold" nodeType="after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box(in)">
                                      <p:cBhvr>
                                        <p:cTn id="20" dur="500"/>
                                        <p:tgtEl>
                                          <p:spTgt spid="2">
                                            <p:txEl>
                                              <p:pRg st="2" end="2"/>
                                            </p:txEl>
                                          </p:spTgt>
                                        </p:tgtEl>
                                      </p:cBhvr>
                                    </p:animEffect>
                                  </p:childTnLst>
                                </p:cTn>
                              </p:par>
                            </p:childTnLst>
                          </p:cTn>
                        </p:par>
                        <p:par>
                          <p:cTn id="21" fill="hold">
                            <p:stCondLst>
                              <p:cond delay="2000"/>
                            </p:stCondLst>
                            <p:childTnLst>
                              <p:par>
                                <p:cTn id="22" presetID="31" presetClass="entr" presetSubtype="0" fill="hold" nodeType="afterEffect">
                                  <p:stCondLst>
                                    <p:cond delay="0"/>
                                  </p:stCondLst>
                                  <p:iterate type="lt">
                                    <p:tmPct val="5000"/>
                                  </p:iterate>
                                  <p:childTnLst>
                                    <p:set>
                                      <p:cBhvr>
                                        <p:cTn id="23" dur="1" fill="hold">
                                          <p:stCondLst>
                                            <p:cond delay="0"/>
                                          </p:stCondLst>
                                        </p:cTn>
                                        <p:tgtEl>
                                          <p:spTgt spid="4"/>
                                        </p:tgtEl>
                                        <p:attrNameLst>
                                          <p:attrName>style.visibility</p:attrName>
                                        </p:attrNameLst>
                                      </p:cBhvr>
                                      <p:to>
                                        <p:strVal val="visible"/>
                                      </p:to>
                                    </p:set>
                                    <p:anim calcmode="lin" valueType="num">
                                      <p:cBhvr>
                                        <p:cTn id="24" dur="1000" fill="hold"/>
                                        <p:tgtEl>
                                          <p:spTgt spid="4"/>
                                        </p:tgtEl>
                                        <p:attrNameLst>
                                          <p:attrName>ppt_w</p:attrName>
                                        </p:attrNameLst>
                                      </p:cBhvr>
                                      <p:tavLst>
                                        <p:tav tm="0">
                                          <p:val>
                                            <p:fltVal val="0"/>
                                          </p:val>
                                        </p:tav>
                                        <p:tav tm="100000">
                                          <p:val>
                                            <p:strVal val="#ppt_w"/>
                                          </p:val>
                                        </p:tav>
                                      </p:tavLst>
                                    </p:anim>
                                    <p:anim calcmode="lin" valueType="num">
                                      <p:cBhvr>
                                        <p:cTn id="25" dur="1000" fill="hold"/>
                                        <p:tgtEl>
                                          <p:spTgt spid="4"/>
                                        </p:tgtEl>
                                        <p:attrNameLst>
                                          <p:attrName>ppt_h</p:attrName>
                                        </p:attrNameLst>
                                      </p:cBhvr>
                                      <p:tavLst>
                                        <p:tav tm="0">
                                          <p:val>
                                            <p:fltVal val="0"/>
                                          </p:val>
                                        </p:tav>
                                        <p:tav tm="100000">
                                          <p:val>
                                            <p:strVal val="#ppt_h"/>
                                          </p:val>
                                        </p:tav>
                                      </p:tavLst>
                                    </p:anim>
                                    <p:anim calcmode="lin" valueType="num">
                                      <p:cBhvr>
                                        <p:cTn id="26" dur="1000" fill="hold"/>
                                        <p:tgtEl>
                                          <p:spTgt spid="4"/>
                                        </p:tgtEl>
                                        <p:attrNameLst>
                                          <p:attrName>style.rotation</p:attrName>
                                        </p:attrNameLst>
                                      </p:cBhvr>
                                      <p:tavLst>
                                        <p:tav tm="0">
                                          <p:val>
                                            <p:fltVal val="90"/>
                                          </p:val>
                                        </p:tav>
                                        <p:tav tm="100000">
                                          <p:val>
                                            <p:fltVal val="0"/>
                                          </p:val>
                                        </p:tav>
                                      </p:tavLst>
                                    </p:anim>
                                    <p:animEffect transition="in" filter="fade">
                                      <p:cBhvr>
                                        <p:cTn id="27" dur="1000"/>
                                        <p:tgtEl>
                                          <p:spTgt spid="4"/>
                                        </p:tgtEl>
                                      </p:cBhvr>
                                    </p:animEffect>
                                  </p:childTnLst>
                                </p:cTn>
                              </p:par>
                            </p:childTnLst>
                          </p:cTn>
                        </p:par>
                        <p:par>
                          <p:cTn id="28" fill="hold">
                            <p:stCondLst>
                              <p:cond delay="3000"/>
                            </p:stCondLst>
                            <p:childTnLst>
                              <p:par>
                                <p:cTn id="29" presetID="45" presetClass="entr" presetSubtype="0" fill="hold" nodeType="afterEffect">
                                  <p:stCondLst>
                                    <p:cond delay="0"/>
                                  </p:stCondLst>
                                  <p:iterate type="lt">
                                    <p:tmPct val="10000"/>
                                  </p:iterate>
                                  <p:childTnLst>
                                    <p:set>
                                      <p:cBhvr>
                                        <p:cTn id="30" dur="1" fill="hold">
                                          <p:stCondLst>
                                            <p:cond delay="0"/>
                                          </p:stCondLst>
                                        </p:cTn>
                                        <p:tgtEl>
                                          <p:spTgt spid="2">
                                            <p:txEl>
                                              <p:pRg st="5" end="5"/>
                                            </p:txEl>
                                          </p:spTgt>
                                        </p:tgtEl>
                                        <p:attrNameLst>
                                          <p:attrName>style.visibility</p:attrName>
                                        </p:attrNameLst>
                                      </p:cBhvr>
                                      <p:to>
                                        <p:strVal val="visible"/>
                                      </p:to>
                                    </p:set>
                                    <p:animEffect transition="in" filter="fade">
                                      <p:cBhvr>
                                        <p:cTn id="31" dur="2000"/>
                                        <p:tgtEl>
                                          <p:spTgt spid="2">
                                            <p:txEl>
                                              <p:pRg st="5" end="5"/>
                                            </p:txEl>
                                          </p:spTgt>
                                        </p:tgtEl>
                                      </p:cBhvr>
                                    </p:animEffect>
                                    <p:anim calcmode="lin" valueType="num">
                                      <p:cBhvr>
                                        <p:cTn id="32" dur="2000" fill="hold"/>
                                        <p:tgtEl>
                                          <p:spTgt spid="2">
                                            <p:txEl>
                                              <p:pRg st="5" end="5"/>
                                            </p:txEl>
                                          </p:spTgt>
                                        </p:tgtEl>
                                        <p:attrNameLst>
                                          <p:attrName>ppt_w</p:attrName>
                                        </p:attrNameLst>
                                      </p:cBhvr>
                                      <p:tavLst>
                                        <p:tav tm="0" fmla="#ppt_w*sin(2.5*pi*$)">
                                          <p:val>
                                            <p:fltVal val="0"/>
                                          </p:val>
                                        </p:tav>
                                        <p:tav tm="100000">
                                          <p:val>
                                            <p:fltVal val="1"/>
                                          </p:val>
                                        </p:tav>
                                      </p:tavLst>
                                    </p:anim>
                                    <p:anim calcmode="lin" valueType="num">
                                      <p:cBhvr>
                                        <p:cTn id="33" dur="2000" fill="hold"/>
                                        <p:tgtEl>
                                          <p:spTgt spid="2">
                                            <p:txEl>
                                              <p:pRg st="5" end="5"/>
                                            </p:txEl>
                                          </p:spTgt>
                                        </p:tgtEl>
                                        <p:attrNameLst>
                                          <p:attrName>ppt_h</p:attrName>
                                        </p:attrNameLst>
                                      </p:cBhvr>
                                      <p:tavLst>
                                        <p:tav tm="0">
                                          <p:val>
                                            <p:strVal val="#ppt_h"/>
                                          </p:val>
                                        </p:tav>
                                        <p:tav tm="100000">
                                          <p:val>
                                            <p:strVal val="#ppt_h"/>
                                          </p:val>
                                        </p:tav>
                                      </p:tavLst>
                                    </p:anim>
                                  </p:childTnLst>
                                </p:cTn>
                              </p:par>
                            </p:childTnLst>
                          </p:cTn>
                        </p:par>
                        <p:par>
                          <p:cTn id="34" fill="hold">
                            <p:stCondLst>
                              <p:cond delay="18800"/>
                            </p:stCondLst>
                            <p:childTnLst>
                              <p:par>
                                <p:cTn id="35" presetID="9"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dissolve">
                                      <p:cBhvr>
                                        <p:cTn id="37" dur="500"/>
                                        <p:tgtEl>
                                          <p:spTgt spid="5"/>
                                        </p:tgtEl>
                                      </p:cBhvr>
                                    </p:animEffect>
                                  </p:childTnLst>
                                </p:cTn>
                              </p:par>
                            </p:childTnLst>
                          </p:cTn>
                        </p:par>
                        <p:par>
                          <p:cTn id="38" fill="hold">
                            <p:stCondLst>
                              <p:cond delay="19300"/>
                            </p:stCondLst>
                            <p:childTnLst>
                              <p:par>
                                <p:cTn id="39" presetID="40" presetClass="entr" presetSubtype="0" fill="hold" nodeType="afterEffect">
                                  <p:stCondLst>
                                    <p:cond delay="0"/>
                                  </p:stCondLst>
                                  <p:iterate type="lt">
                                    <p:tmPct val="10000"/>
                                  </p:iterate>
                                  <p:childTnLst>
                                    <p:set>
                                      <p:cBhvr>
                                        <p:cTn id="40" dur="1" fill="hold">
                                          <p:stCondLst>
                                            <p:cond delay="0"/>
                                          </p:stCondLst>
                                        </p:cTn>
                                        <p:tgtEl>
                                          <p:spTgt spid="2">
                                            <p:txEl>
                                              <p:pRg st="6" end="6"/>
                                            </p:txEl>
                                          </p:spTgt>
                                        </p:tgtEl>
                                        <p:attrNameLst>
                                          <p:attrName>style.visibility</p:attrName>
                                        </p:attrNameLst>
                                      </p:cBhvr>
                                      <p:to>
                                        <p:strVal val="visible"/>
                                      </p:to>
                                    </p:set>
                                    <p:animEffect transition="in" filter="fade">
                                      <p:cBhvr>
                                        <p:cTn id="41" dur="1000"/>
                                        <p:tgtEl>
                                          <p:spTgt spid="2">
                                            <p:txEl>
                                              <p:pRg st="6" end="6"/>
                                            </p:txEl>
                                          </p:spTgt>
                                        </p:tgtEl>
                                      </p:cBhvr>
                                    </p:animEffect>
                                    <p:anim calcmode="lin" valueType="num">
                                      <p:cBhvr>
                                        <p:cTn id="42" dur="1000" fill="hold"/>
                                        <p:tgtEl>
                                          <p:spTgt spid="2">
                                            <p:txEl>
                                              <p:pRg st="6" end="6"/>
                                            </p:txEl>
                                          </p:spTgt>
                                        </p:tgtEl>
                                        <p:attrNameLst>
                                          <p:attrName>ppt_x</p:attrName>
                                        </p:attrNameLst>
                                      </p:cBhvr>
                                      <p:tavLst>
                                        <p:tav tm="0">
                                          <p:val>
                                            <p:strVal val="#ppt_x-.1"/>
                                          </p:val>
                                        </p:tav>
                                        <p:tav tm="100000">
                                          <p:val>
                                            <p:strVal val="#ppt_x"/>
                                          </p:val>
                                        </p:tav>
                                      </p:tavLst>
                                    </p:anim>
                                    <p:anim calcmode="lin" valueType="num">
                                      <p:cBhvr>
                                        <p:cTn id="43" dur="10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par>
                          <p:cTn id="44" fill="hold">
                            <p:stCondLst>
                              <p:cond delay="27200"/>
                            </p:stCondLst>
                            <p:childTnLst>
                              <p:par>
                                <p:cTn id="45" presetID="26" presetClass="entr" presetSubtype="0" fill="hold" nodeType="after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Effect transition="in" filter="wipe(down)">
                                      <p:cBhvr>
                                        <p:cTn id="47" dur="580">
                                          <p:stCondLst>
                                            <p:cond delay="0"/>
                                          </p:stCondLst>
                                        </p:cTn>
                                        <p:tgtEl>
                                          <p:spTgt spid="2">
                                            <p:txEl>
                                              <p:pRg st="7" end="7"/>
                                            </p:txEl>
                                          </p:spTgt>
                                        </p:tgtEl>
                                      </p:cBhvr>
                                    </p:animEffect>
                                    <p:anim calcmode="lin" valueType="num">
                                      <p:cBhvr>
                                        <p:cTn id="48" dur="1822" tmFilter="0,0; 0.14,0.36; 0.43,0.73; 0.71,0.91; 1.0,1.0">
                                          <p:stCondLst>
                                            <p:cond delay="0"/>
                                          </p:stCondLst>
                                        </p:cTn>
                                        <p:tgtEl>
                                          <p:spTgt spid="2">
                                            <p:txEl>
                                              <p:pRg st="7" end="7"/>
                                            </p:txEl>
                                          </p:spTgt>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2">
                                            <p:txEl>
                                              <p:pRg st="7" end="7"/>
                                            </p:txEl>
                                          </p:spTgt>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2">
                                            <p:txEl>
                                              <p:pRg st="7" end="7"/>
                                            </p:txEl>
                                          </p:spTgt>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2">
                                            <p:txEl>
                                              <p:pRg st="7" end="7"/>
                                            </p:txEl>
                                          </p:spTgt>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2">
                                            <p:txEl>
                                              <p:pRg st="7" end="7"/>
                                            </p:txEl>
                                          </p:spTgt>
                                        </p:tgtEl>
                                        <p:attrNameLst>
                                          <p:attrName>ppt_y</p:attrName>
                                        </p:attrNameLst>
                                      </p:cBhvr>
                                      <p:tavLst>
                                        <p:tav tm="0" fmla="#ppt_y-sin(pi*$)/81">
                                          <p:val>
                                            <p:fltVal val="0"/>
                                          </p:val>
                                        </p:tav>
                                        <p:tav tm="100000">
                                          <p:val>
                                            <p:fltVal val="1"/>
                                          </p:val>
                                        </p:tav>
                                      </p:tavLst>
                                    </p:anim>
                                    <p:animScale>
                                      <p:cBhvr>
                                        <p:cTn id="53" dur="26">
                                          <p:stCondLst>
                                            <p:cond delay="650"/>
                                          </p:stCondLst>
                                        </p:cTn>
                                        <p:tgtEl>
                                          <p:spTgt spid="2">
                                            <p:txEl>
                                              <p:pRg st="7" end="7"/>
                                            </p:txEl>
                                          </p:spTgt>
                                        </p:tgtEl>
                                      </p:cBhvr>
                                      <p:to x="100000" y="60000"/>
                                    </p:animScale>
                                    <p:animScale>
                                      <p:cBhvr>
                                        <p:cTn id="54" dur="166" decel="50000">
                                          <p:stCondLst>
                                            <p:cond delay="676"/>
                                          </p:stCondLst>
                                        </p:cTn>
                                        <p:tgtEl>
                                          <p:spTgt spid="2">
                                            <p:txEl>
                                              <p:pRg st="7" end="7"/>
                                            </p:txEl>
                                          </p:spTgt>
                                        </p:tgtEl>
                                      </p:cBhvr>
                                      <p:to x="100000" y="100000"/>
                                    </p:animScale>
                                    <p:animScale>
                                      <p:cBhvr>
                                        <p:cTn id="55" dur="26">
                                          <p:stCondLst>
                                            <p:cond delay="1312"/>
                                          </p:stCondLst>
                                        </p:cTn>
                                        <p:tgtEl>
                                          <p:spTgt spid="2">
                                            <p:txEl>
                                              <p:pRg st="7" end="7"/>
                                            </p:txEl>
                                          </p:spTgt>
                                        </p:tgtEl>
                                      </p:cBhvr>
                                      <p:to x="100000" y="80000"/>
                                    </p:animScale>
                                    <p:animScale>
                                      <p:cBhvr>
                                        <p:cTn id="56" dur="166" decel="50000">
                                          <p:stCondLst>
                                            <p:cond delay="1338"/>
                                          </p:stCondLst>
                                        </p:cTn>
                                        <p:tgtEl>
                                          <p:spTgt spid="2">
                                            <p:txEl>
                                              <p:pRg st="7" end="7"/>
                                            </p:txEl>
                                          </p:spTgt>
                                        </p:tgtEl>
                                      </p:cBhvr>
                                      <p:to x="100000" y="100000"/>
                                    </p:animScale>
                                    <p:animScale>
                                      <p:cBhvr>
                                        <p:cTn id="57" dur="26">
                                          <p:stCondLst>
                                            <p:cond delay="1642"/>
                                          </p:stCondLst>
                                        </p:cTn>
                                        <p:tgtEl>
                                          <p:spTgt spid="2">
                                            <p:txEl>
                                              <p:pRg st="7" end="7"/>
                                            </p:txEl>
                                          </p:spTgt>
                                        </p:tgtEl>
                                      </p:cBhvr>
                                      <p:to x="100000" y="90000"/>
                                    </p:animScale>
                                    <p:animScale>
                                      <p:cBhvr>
                                        <p:cTn id="58" dur="166" decel="50000">
                                          <p:stCondLst>
                                            <p:cond delay="1668"/>
                                          </p:stCondLst>
                                        </p:cTn>
                                        <p:tgtEl>
                                          <p:spTgt spid="2">
                                            <p:txEl>
                                              <p:pRg st="7" end="7"/>
                                            </p:txEl>
                                          </p:spTgt>
                                        </p:tgtEl>
                                      </p:cBhvr>
                                      <p:to x="100000" y="100000"/>
                                    </p:animScale>
                                    <p:animScale>
                                      <p:cBhvr>
                                        <p:cTn id="59" dur="26">
                                          <p:stCondLst>
                                            <p:cond delay="1808"/>
                                          </p:stCondLst>
                                        </p:cTn>
                                        <p:tgtEl>
                                          <p:spTgt spid="2">
                                            <p:txEl>
                                              <p:pRg st="7" end="7"/>
                                            </p:txEl>
                                          </p:spTgt>
                                        </p:tgtEl>
                                      </p:cBhvr>
                                      <p:to x="100000" y="95000"/>
                                    </p:animScale>
                                    <p:animScale>
                                      <p:cBhvr>
                                        <p:cTn id="60" dur="166" decel="50000">
                                          <p:stCondLst>
                                            <p:cond delay="1834"/>
                                          </p:stCondLst>
                                        </p:cTn>
                                        <p:tgtEl>
                                          <p:spTgt spid="2">
                                            <p:txEl>
                                              <p:pRg st="7" end="7"/>
                                            </p:txEl>
                                          </p:spTgt>
                                        </p:tgtEl>
                                      </p:cBhvr>
                                      <p:to x="100000" y="100000"/>
                                    </p:animScale>
                                  </p:childTnLst>
                                </p:cTn>
                              </p:par>
                            </p:childTnLst>
                          </p:cTn>
                        </p:par>
                        <p:par>
                          <p:cTn id="61" fill="hold">
                            <p:stCondLst>
                              <p:cond delay="29200"/>
                            </p:stCondLst>
                            <p:childTnLst>
                              <p:par>
                                <p:cTn id="62" presetID="2" presetClass="entr" presetSubtype="4" fill="hold" nodeType="afterEffect">
                                  <p:stCondLst>
                                    <p:cond delay="0"/>
                                  </p:stCondLst>
                                  <p:childTnLst>
                                    <p:set>
                                      <p:cBhvr>
                                        <p:cTn id="63" dur="1" fill="hold">
                                          <p:stCondLst>
                                            <p:cond delay="0"/>
                                          </p:stCondLst>
                                        </p:cTn>
                                        <p:tgtEl>
                                          <p:spTgt spid="2">
                                            <p:txEl>
                                              <p:pRg st="8" end="8"/>
                                            </p:txEl>
                                          </p:spTgt>
                                        </p:tgtEl>
                                        <p:attrNameLst>
                                          <p:attrName>style.visibility</p:attrName>
                                        </p:attrNameLst>
                                      </p:cBhvr>
                                      <p:to>
                                        <p:strVal val="visible"/>
                                      </p:to>
                                    </p:set>
                                    <p:anim calcmode="lin" valueType="num">
                                      <p:cBhvr additive="base">
                                        <p:cTn id="64"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572000"/>
          </a:xfrm>
        </p:spPr>
        <p:txBody>
          <a:bodyPr/>
          <a:lstStyle/>
          <a:p>
            <a:r>
              <a:rPr lang="en-US" dirty="0" smtClean="0"/>
              <a:t>Does the following pass or fail the “ac-test” and if it passes what are the two factors?</a:t>
            </a:r>
          </a:p>
          <a:p>
            <a:pPr>
              <a:buNone/>
            </a:pPr>
            <a:endParaRPr lang="en-US" dirty="0" smtClean="0"/>
          </a:p>
          <a:p>
            <a:pPr>
              <a:buNone/>
            </a:pPr>
            <a:endParaRPr lang="en-US" dirty="0" smtClean="0"/>
          </a:p>
        </p:txBody>
      </p:sp>
      <p:sp>
        <p:nvSpPr>
          <p:cNvPr id="3" name="Title 2"/>
          <p:cNvSpPr>
            <a:spLocks noGrp="1"/>
          </p:cNvSpPr>
          <p:nvPr>
            <p:ph type="title"/>
          </p:nvPr>
        </p:nvSpPr>
        <p:spPr/>
        <p:txBody>
          <a:bodyPr/>
          <a:lstStyle/>
          <a:p>
            <a:pPr algn="ctr"/>
            <a:r>
              <a:rPr lang="en-US" dirty="0" smtClean="0">
                <a:solidFill>
                  <a:srgbClr val="FFFF00"/>
                </a:solidFill>
              </a:rPr>
              <a:t>AC-Test Example</a:t>
            </a:r>
            <a:endParaRPr lang="en-US" dirty="0">
              <a:solidFill>
                <a:srgbClr val="FFFF00"/>
              </a:solidFill>
            </a:endParaRPr>
          </a:p>
        </p:txBody>
      </p:sp>
      <p:graphicFrame>
        <p:nvGraphicFramePr>
          <p:cNvPr id="4" name="Object 3"/>
          <p:cNvGraphicFramePr>
            <a:graphicFrameLocks noChangeAspect="1"/>
          </p:cNvGraphicFramePr>
          <p:nvPr/>
        </p:nvGraphicFramePr>
        <p:xfrm>
          <a:off x="3048000" y="2362200"/>
          <a:ext cx="2571747" cy="762000"/>
        </p:xfrm>
        <a:graphic>
          <a:graphicData uri="http://schemas.openxmlformats.org/presentationml/2006/ole">
            <mc:AlternateContent xmlns:mc="http://schemas.openxmlformats.org/markup-compatibility/2006">
              <mc:Choice xmlns:v="urn:schemas-microsoft-com:vml" Requires="v">
                <p:oleObj spid="_x0000_s20485" name="Equation" r:id="rId4" imgW="685800" imgH="203040" progId="Equation.DSMT4">
                  <p:embed/>
                </p:oleObj>
              </mc:Choice>
              <mc:Fallback>
                <p:oleObj name="Equation" r:id="rId4" imgW="685800" imgH="20304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2362200"/>
                        <a:ext cx="2571747"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nvGraphicFramePr>
        <p:xfrm>
          <a:off x="3352800" y="3200400"/>
          <a:ext cx="1219200" cy="609600"/>
        </p:xfrm>
        <a:graphic>
          <a:graphicData uri="http://schemas.openxmlformats.org/presentationml/2006/ole">
            <mc:AlternateContent xmlns:mc="http://schemas.openxmlformats.org/markup-compatibility/2006">
              <mc:Choice xmlns:v="urn:schemas-microsoft-com:vml" Requires="v">
                <p:oleObj spid="_x0000_s20486" name="Equation" r:id="rId6" imgW="419040" imgH="177480" progId="Equation.DSMT4">
                  <p:embed/>
                </p:oleObj>
              </mc:Choice>
              <mc:Fallback>
                <p:oleObj name="Equation" r:id="rId6" imgW="419040" imgH="17748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3200400"/>
                        <a:ext cx="121920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p:cNvGraphicFramePr>
            <a:graphicFrameLocks noChangeAspect="1"/>
          </p:cNvGraphicFramePr>
          <p:nvPr/>
        </p:nvGraphicFramePr>
        <p:xfrm>
          <a:off x="3276599" y="3962400"/>
          <a:ext cx="3581401" cy="685800"/>
        </p:xfrm>
        <a:graphic>
          <a:graphicData uri="http://schemas.openxmlformats.org/presentationml/2006/ole">
            <mc:AlternateContent xmlns:mc="http://schemas.openxmlformats.org/markup-compatibility/2006">
              <mc:Choice xmlns:v="urn:schemas-microsoft-com:vml" Requires="v">
                <p:oleObj spid="_x0000_s20487" name="Equation" r:id="rId8" imgW="1333440" imgH="203040" progId="Equation.DSMT4">
                  <p:embed/>
                </p:oleObj>
              </mc:Choice>
              <mc:Fallback>
                <p:oleObj name="Equation" r:id="rId8" imgW="1333440" imgH="203040" progId="Equation.DSMT4">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6599" y="3962400"/>
                        <a:ext cx="3581401"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2057400" y="4800600"/>
            <a:ext cx="5334000" cy="646331"/>
          </a:xfrm>
          <a:prstGeom prst="rect">
            <a:avLst/>
          </a:prstGeom>
          <a:noFill/>
        </p:spPr>
        <p:txBody>
          <a:bodyPr wrap="square" rtlCol="0">
            <a:spAutoFit/>
          </a:bodyPr>
          <a:lstStyle/>
          <a:p>
            <a:r>
              <a:rPr lang="en-US" dirty="0" smtClean="0"/>
              <a:t>Since both conditions have been met the following passes the AC-test and can be factorable.</a:t>
            </a:r>
            <a:endParaRPr lang="en-US" dirty="0"/>
          </a:p>
        </p:txBody>
      </p:sp>
      <p:sp>
        <p:nvSpPr>
          <p:cNvPr id="10" name="Rounded Rectangle 9"/>
          <p:cNvSpPr/>
          <p:nvPr/>
        </p:nvSpPr>
        <p:spPr>
          <a:xfrm>
            <a:off x="685800" y="3124200"/>
            <a:ext cx="1981200" cy="1143000"/>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11" name="TextBox 10"/>
          <p:cNvSpPr txBox="1"/>
          <p:nvPr/>
        </p:nvSpPr>
        <p:spPr>
          <a:xfrm>
            <a:off x="762000" y="3200400"/>
            <a:ext cx="1981200" cy="954107"/>
          </a:xfrm>
          <a:prstGeom prst="rect">
            <a:avLst/>
          </a:prstGeom>
          <a:noFill/>
        </p:spPr>
        <p:txBody>
          <a:bodyPr wrap="square" rtlCol="0">
            <a:spAutoFit/>
          </a:bodyPr>
          <a:lstStyle/>
          <a:p>
            <a:r>
              <a:rPr lang="en-US" sz="2800" dirty="0" smtClean="0"/>
              <a:t>Click Here for Answer</a:t>
            </a:r>
            <a:endParaRPr lang="en-US" sz="2800" dirty="0"/>
          </a:p>
        </p:txBody>
      </p:sp>
      <p:sp>
        <p:nvSpPr>
          <p:cNvPr id="12" name="Action Button: Forward or Next 11">
            <a:hlinkClick r:id="" action="ppaction://hlinkshowjump?jump=nextslide" highlightClick="1"/>
          </p:cNvPr>
          <p:cNvSpPr/>
          <p:nvPr/>
        </p:nvSpPr>
        <p:spPr>
          <a:xfrm>
            <a:off x="7924800" y="6019800"/>
            <a:ext cx="762000" cy="5334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Home 12">
            <a:hlinkClick r:id="rId10" action="ppaction://hlinksldjump" highlightClick="1"/>
          </p:cNvPr>
          <p:cNvSpPr/>
          <p:nvPr/>
        </p:nvSpPr>
        <p:spPr>
          <a:xfrm>
            <a:off x="7239000" y="6019800"/>
            <a:ext cx="685800" cy="5334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19200"/>
          </a:xfrm>
        </p:spPr>
        <p:txBody>
          <a:bodyPr/>
          <a:lstStyle/>
          <a:p>
            <a:pPr algn="ctr"/>
            <a:r>
              <a:rPr lang="en-US" dirty="0" smtClean="0">
                <a:solidFill>
                  <a:srgbClr val="FFFF00"/>
                </a:solidFill>
              </a:rPr>
              <a:t>AC-Test Example</a:t>
            </a:r>
            <a:endParaRPr lang="en-US" dirty="0"/>
          </a:p>
        </p:txBody>
      </p:sp>
      <p:sp>
        <p:nvSpPr>
          <p:cNvPr id="4" name="TextBox 3"/>
          <p:cNvSpPr txBox="1"/>
          <p:nvPr/>
        </p:nvSpPr>
        <p:spPr>
          <a:xfrm>
            <a:off x="685800" y="1600200"/>
            <a:ext cx="7772400" cy="830997"/>
          </a:xfrm>
          <a:prstGeom prst="rect">
            <a:avLst/>
          </a:prstGeom>
          <a:noFill/>
        </p:spPr>
        <p:txBody>
          <a:bodyPr wrap="square" rtlCol="0">
            <a:spAutoFit/>
          </a:bodyPr>
          <a:lstStyle/>
          <a:p>
            <a:r>
              <a:rPr lang="en-US" sz="2400" dirty="0" smtClean="0"/>
              <a:t>Does the following pass or fail the “ac-test” and if it passes what are the two factors?</a:t>
            </a:r>
          </a:p>
        </p:txBody>
      </p:sp>
      <p:graphicFrame>
        <p:nvGraphicFramePr>
          <p:cNvPr id="6" name="Object 5"/>
          <p:cNvGraphicFramePr>
            <a:graphicFrameLocks noChangeAspect="1"/>
          </p:cNvGraphicFramePr>
          <p:nvPr/>
        </p:nvGraphicFramePr>
        <p:xfrm>
          <a:off x="2438400" y="2362200"/>
          <a:ext cx="4038600" cy="685800"/>
        </p:xfrm>
        <a:graphic>
          <a:graphicData uri="http://schemas.openxmlformats.org/presentationml/2006/ole">
            <mc:AlternateContent xmlns:mc="http://schemas.openxmlformats.org/markup-compatibility/2006">
              <mc:Choice xmlns:v="urn:schemas-microsoft-com:vml" Requires="v">
                <p:oleObj spid="_x0000_s21509" name="Equation" r:id="rId4" imgW="685800" imgH="203040" progId="Equation.DSMT4">
                  <p:embed/>
                </p:oleObj>
              </mc:Choice>
              <mc:Fallback>
                <p:oleObj name="Equation" r:id="rId4" imgW="685800" imgH="20304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2362200"/>
                        <a:ext cx="40386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ounded Rectangle 7"/>
          <p:cNvSpPr/>
          <p:nvPr/>
        </p:nvSpPr>
        <p:spPr>
          <a:xfrm>
            <a:off x="304800" y="2895600"/>
            <a:ext cx="2133600" cy="990600"/>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2400" dirty="0" smtClean="0"/>
              <a:t>Click Here for Answer</a:t>
            </a:r>
            <a:endParaRPr lang="en-US" sz="2400" dirty="0"/>
          </a:p>
        </p:txBody>
      </p:sp>
      <p:graphicFrame>
        <p:nvGraphicFramePr>
          <p:cNvPr id="9" name="Object 8"/>
          <p:cNvGraphicFramePr>
            <a:graphicFrameLocks noChangeAspect="1"/>
          </p:cNvGraphicFramePr>
          <p:nvPr/>
        </p:nvGraphicFramePr>
        <p:xfrm>
          <a:off x="4114800" y="3124200"/>
          <a:ext cx="1959429" cy="685800"/>
        </p:xfrm>
        <a:graphic>
          <a:graphicData uri="http://schemas.openxmlformats.org/presentationml/2006/ole">
            <mc:AlternateContent xmlns:mc="http://schemas.openxmlformats.org/markup-compatibility/2006">
              <mc:Choice xmlns:v="urn:schemas-microsoft-com:vml" Requires="v">
                <p:oleObj spid="_x0000_s21510" name="Equation" r:id="rId6" imgW="507960" imgH="177480" progId="Equation.DSMT4">
                  <p:embed/>
                </p:oleObj>
              </mc:Choice>
              <mc:Fallback>
                <p:oleObj name="Equation" r:id="rId6" imgW="507960" imgH="17748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3124200"/>
                        <a:ext cx="1959429"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9"/>
          <p:cNvGraphicFramePr>
            <a:graphicFrameLocks noChangeAspect="1"/>
          </p:cNvGraphicFramePr>
          <p:nvPr/>
        </p:nvGraphicFramePr>
        <p:xfrm>
          <a:off x="1600200" y="4114800"/>
          <a:ext cx="6096000" cy="762000"/>
        </p:xfrm>
        <a:graphic>
          <a:graphicData uri="http://schemas.openxmlformats.org/presentationml/2006/ole">
            <mc:AlternateContent xmlns:mc="http://schemas.openxmlformats.org/markup-compatibility/2006">
              <mc:Choice xmlns:v="urn:schemas-microsoft-com:vml" Requires="v">
                <p:oleObj spid="_x0000_s21511" name="Equation" r:id="rId8" imgW="1815840" imgH="203040" progId="Equation.DSMT4">
                  <p:embed/>
                </p:oleObj>
              </mc:Choice>
              <mc:Fallback>
                <p:oleObj name="Equation" r:id="rId8" imgW="1815840" imgH="203040" progId="Equation.DSMT4">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00200" y="4114800"/>
                        <a:ext cx="6096000"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2133600" y="5105400"/>
            <a:ext cx="5257800" cy="646331"/>
          </a:xfrm>
          <a:prstGeom prst="rect">
            <a:avLst/>
          </a:prstGeom>
          <a:noFill/>
        </p:spPr>
        <p:txBody>
          <a:bodyPr wrap="square" rtlCol="0">
            <a:spAutoFit/>
          </a:bodyPr>
          <a:lstStyle/>
          <a:p>
            <a:r>
              <a:rPr lang="en-US" dirty="0" smtClean="0"/>
              <a:t>We are now ready to move on to the alternative approaches to factoring trinomials</a:t>
            </a:r>
            <a:endParaRPr lang="en-US" dirty="0"/>
          </a:p>
        </p:txBody>
      </p:sp>
      <p:sp>
        <p:nvSpPr>
          <p:cNvPr id="12" name="Action Button: Home 11">
            <a:hlinkClick r:id="rId10" action="ppaction://hlinksldjump" highlightClick="1"/>
          </p:cNvPr>
          <p:cNvSpPr/>
          <p:nvPr/>
        </p:nvSpPr>
        <p:spPr>
          <a:xfrm>
            <a:off x="7162800" y="5791200"/>
            <a:ext cx="1219200" cy="7620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0" fill="hold"/>
                                        <p:tgtEl>
                                          <p:spTgt spid="10"/>
                                        </p:tgtEl>
                                        <p:attrNameLst>
                                          <p:attrName>ppt_x</p:attrName>
                                        </p:attrNameLst>
                                      </p:cBhvr>
                                      <p:tavLst>
                                        <p:tav tm="0">
                                          <p:val>
                                            <p:strVal val="#ppt_x"/>
                                          </p:val>
                                        </p:tav>
                                        <p:tav tm="100000">
                                          <p:val>
                                            <p:strVal val="#ppt_x"/>
                                          </p:val>
                                        </p:tav>
                                      </p:tavLst>
                                    </p:anim>
                                    <p:anim calcmode="lin" valueType="num">
                                      <p:cBhvr additive="base">
                                        <p:cTn id="8" dur="5000" fill="hold"/>
                                        <p:tgtEl>
                                          <p:spTgt spid="10"/>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The Box-Method</a:t>
            </a:r>
            <a:endParaRPr lang="en-US" dirty="0"/>
          </a:p>
        </p:txBody>
      </p:sp>
      <p:sp>
        <p:nvSpPr>
          <p:cNvPr id="4" name="Content Placeholder 3"/>
          <p:cNvSpPr>
            <a:spLocks noGrp="1"/>
          </p:cNvSpPr>
          <p:nvPr>
            <p:ph sz="half" idx="1"/>
          </p:nvPr>
        </p:nvSpPr>
        <p:spPr>
          <a:xfrm>
            <a:off x="457200" y="1524000"/>
            <a:ext cx="4059936" cy="4953000"/>
          </a:xfrm>
        </p:spPr>
        <p:txBody>
          <a:bodyPr>
            <a:normAutofit/>
          </a:bodyPr>
          <a:lstStyle/>
          <a:p>
            <a:r>
              <a:rPr lang="en-US" sz="2000" dirty="0" smtClean="0"/>
              <a:t>Determine if the trinomial is factorable.</a:t>
            </a:r>
          </a:p>
          <a:p>
            <a:r>
              <a:rPr lang="en-US" sz="2000" dirty="0" smtClean="0"/>
              <a:t>If it is, put the          in the top left box.		</a:t>
            </a:r>
          </a:p>
          <a:p>
            <a:r>
              <a:rPr lang="en-US" sz="2000" dirty="0" smtClean="0"/>
              <a:t>Put the “c-value” in the  bottom  right box.  </a:t>
            </a:r>
          </a:p>
          <a:p>
            <a:r>
              <a:rPr lang="en-US" sz="2000" dirty="0" smtClean="0"/>
              <a:t>Place the two factors (it doesn’t matter) in the remaining two boxes with a variable.</a:t>
            </a:r>
          </a:p>
          <a:p>
            <a:r>
              <a:rPr lang="en-US" sz="2000" dirty="0" smtClean="0"/>
              <a:t>Factor each row and column separately.</a:t>
            </a:r>
          </a:p>
          <a:p>
            <a:r>
              <a:rPr lang="en-US" sz="2000" dirty="0" smtClean="0"/>
              <a:t>You now have your factors.</a:t>
            </a:r>
          </a:p>
          <a:p>
            <a:pPr>
              <a:buNone/>
            </a:pPr>
            <a:endParaRPr lang="en-US" dirty="0"/>
          </a:p>
        </p:txBody>
      </p:sp>
      <p:graphicFrame>
        <p:nvGraphicFramePr>
          <p:cNvPr id="6" name="Content Placeholder 5"/>
          <p:cNvGraphicFramePr>
            <a:graphicFrameLocks noGrp="1" noChangeAspect="1"/>
          </p:cNvGraphicFramePr>
          <p:nvPr>
            <p:ph sz="half" idx="2"/>
          </p:nvPr>
        </p:nvGraphicFramePr>
        <p:xfrm>
          <a:off x="2438400" y="1981200"/>
          <a:ext cx="533400" cy="609600"/>
        </p:xfrm>
        <a:graphic>
          <a:graphicData uri="http://schemas.openxmlformats.org/presentationml/2006/ole">
            <mc:AlternateContent xmlns:mc="http://schemas.openxmlformats.org/markup-compatibility/2006">
              <mc:Choice xmlns:v="urn:schemas-microsoft-com:vml" Requires="v">
                <p:oleObj spid="_x0000_s24585" name="Equation" r:id="rId3" imgW="177480" imgH="203040" progId="Equation.3">
                  <p:embed/>
                </p:oleObj>
              </mc:Choice>
              <mc:Fallback>
                <p:oleObj name="Equation" r:id="rId3" imgW="177480" imgH="203040" progId="Equation.3">
                  <p:embed/>
                  <p:pic>
                    <p:nvPicPr>
                      <p:cNvPr id="0" name="Content Placeholder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1981200"/>
                        <a:ext cx="53340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Table 7"/>
          <p:cNvGraphicFramePr>
            <a:graphicFrameLocks noGrp="1"/>
          </p:cNvGraphicFramePr>
          <p:nvPr/>
        </p:nvGraphicFramePr>
        <p:xfrm>
          <a:off x="5867400" y="3352800"/>
          <a:ext cx="2286000" cy="1645920"/>
        </p:xfrm>
        <a:graphic>
          <a:graphicData uri="http://schemas.openxmlformats.org/drawingml/2006/table">
            <a:tbl>
              <a:tblPr firstRow="1" lastRow="1">
                <a:tableStyleId>{5C22544A-7EE6-4342-B048-85BDC9FD1C3A}</a:tableStyleId>
              </a:tblPr>
              <a:tblGrid>
                <a:gridCol w="1143000"/>
                <a:gridCol w="1143000"/>
              </a:tblGrid>
              <a:tr h="822960">
                <a:tc>
                  <a:txBody>
                    <a:bodyPr/>
                    <a:lstStyle/>
                    <a:p>
                      <a:pPr algn="ctr"/>
                      <a:endParaRPr lang="en-US" dirty="0">
                        <a:solidFill>
                          <a:srgbClr val="0070C0"/>
                        </a:solidFill>
                        <a:effectLst>
                          <a:glow rad="101600">
                            <a:srgbClr val="0070C0">
                              <a:alpha val="60000"/>
                            </a:srgbClr>
                          </a:glow>
                        </a:effectLst>
                      </a:endParaRPr>
                    </a:p>
                  </a:txBody>
                  <a:tcPr anchor="ctr"/>
                </a:tc>
                <a:tc>
                  <a:txBody>
                    <a:bodyPr/>
                    <a:lstStyle/>
                    <a:p>
                      <a:pPr algn="ctr"/>
                      <a:r>
                        <a:rPr lang="en-US" sz="4000" b="0" dirty="0" smtClean="0">
                          <a:solidFill>
                            <a:schemeClr val="bg1"/>
                          </a:solidFill>
                          <a:latin typeface="Times New Roman" pitchFamily="18" charset="0"/>
                          <a:cs typeface="Times New Roman" pitchFamily="18" charset="0"/>
                        </a:rPr>
                        <a:t>3</a:t>
                      </a:r>
                      <a:r>
                        <a:rPr lang="en-US" sz="4000" b="0" i="1" dirty="0" smtClean="0">
                          <a:solidFill>
                            <a:schemeClr val="bg1"/>
                          </a:solidFill>
                          <a:latin typeface="Times New Roman" pitchFamily="18" charset="0"/>
                          <a:cs typeface="Times New Roman" pitchFamily="18" charset="0"/>
                        </a:rPr>
                        <a:t>x</a:t>
                      </a:r>
                      <a:endParaRPr lang="en-US" sz="4000" b="0" dirty="0">
                        <a:solidFill>
                          <a:schemeClr val="bg1"/>
                        </a:solidFill>
                        <a:latin typeface="Times New Roman" pitchFamily="18" charset="0"/>
                        <a:cs typeface="Times New Roman" pitchFamily="18" charset="0"/>
                      </a:endParaRPr>
                    </a:p>
                  </a:txBody>
                  <a:tcPr anchor="ctr"/>
                </a:tc>
              </a:tr>
              <a:tr h="822960">
                <a:tc>
                  <a:txBody>
                    <a:bodyPr/>
                    <a:lstStyle/>
                    <a:p>
                      <a:pPr algn="ctr"/>
                      <a:r>
                        <a:rPr lang="en-US" sz="4000" b="0" dirty="0" smtClean="0">
                          <a:solidFill>
                            <a:schemeClr val="bg1"/>
                          </a:solidFill>
                          <a:latin typeface="Times New Roman" pitchFamily="18" charset="0"/>
                          <a:cs typeface="Times New Roman" pitchFamily="18" charset="0"/>
                        </a:rPr>
                        <a:t>2</a:t>
                      </a:r>
                      <a:r>
                        <a:rPr lang="en-US" sz="4000" b="0" i="1" dirty="0" smtClean="0">
                          <a:solidFill>
                            <a:schemeClr val="bg1"/>
                          </a:solidFill>
                          <a:latin typeface="Times New Roman" pitchFamily="18" charset="0"/>
                          <a:cs typeface="Times New Roman" pitchFamily="18" charset="0"/>
                        </a:rPr>
                        <a:t>x</a:t>
                      </a:r>
                      <a:endParaRPr lang="en-US" sz="4000" b="0" dirty="0">
                        <a:solidFill>
                          <a:schemeClr val="bg1"/>
                        </a:solidFill>
                        <a:latin typeface="Times New Roman" pitchFamily="18" charset="0"/>
                        <a:cs typeface="Times New Roman" pitchFamily="18" charset="0"/>
                      </a:endParaRPr>
                    </a:p>
                  </a:txBody>
                  <a:tcPr anchor="ctr"/>
                </a:tc>
                <a:tc>
                  <a:txBody>
                    <a:bodyPr/>
                    <a:lstStyle/>
                    <a:p>
                      <a:pPr algn="ctr"/>
                      <a:r>
                        <a:rPr lang="en-US" sz="4000" b="0" dirty="0" smtClean="0">
                          <a:solidFill>
                            <a:schemeClr val="bg1"/>
                          </a:solidFill>
                        </a:rPr>
                        <a:t>6</a:t>
                      </a:r>
                      <a:endParaRPr lang="en-US" sz="4000" b="0" dirty="0">
                        <a:solidFill>
                          <a:schemeClr val="bg1"/>
                        </a:solidFill>
                      </a:endParaRPr>
                    </a:p>
                  </a:txBody>
                  <a:tcPr anchor="ctr"/>
                </a:tc>
              </a:tr>
            </a:tbl>
          </a:graphicData>
        </a:graphic>
      </p:graphicFrame>
      <p:graphicFrame>
        <p:nvGraphicFramePr>
          <p:cNvPr id="9" name="Object 8"/>
          <p:cNvGraphicFramePr>
            <a:graphicFrameLocks noChangeAspect="1"/>
          </p:cNvGraphicFramePr>
          <p:nvPr/>
        </p:nvGraphicFramePr>
        <p:xfrm>
          <a:off x="6096000" y="3429000"/>
          <a:ext cx="609600" cy="696686"/>
        </p:xfrm>
        <a:graphic>
          <a:graphicData uri="http://schemas.openxmlformats.org/presentationml/2006/ole">
            <mc:AlternateContent xmlns:mc="http://schemas.openxmlformats.org/markup-compatibility/2006">
              <mc:Choice xmlns:v="urn:schemas-microsoft-com:vml" Requires="v">
                <p:oleObj spid="_x0000_s24586" name="Equation" r:id="rId5" imgW="177480" imgH="203040" progId="Equation.3">
                  <p:embed/>
                </p:oleObj>
              </mc:Choice>
              <mc:Fallback>
                <p:oleObj name="Equation" r:id="rId5" imgW="177480" imgH="2030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3429000"/>
                        <a:ext cx="609600" cy="6966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9"/>
          <p:cNvGraphicFramePr>
            <a:graphicFrameLocks noChangeAspect="1"/>
          </p:cNvGraphicFramePr>
          <p:nvPr/>
        </p:nvGraphicFramePr>
        <p:xfrm>
          <a:off x="5029200" y="1447800"/>
          <a:ext cx="2971800" cy="685800"/>
        </p:xfrm>
        <a:graphic>
          <a:graphicData uri="http://schemas.openxmlformats.org/presentationml/2006/ole">
            <mc:AlternateContent xmlns:mc="http://schemas.openxmlformats.org/markup-compatibility/2006">
              <mc:Choice xmlns:v="urn:schemas-microsoft-com:vml" Requires="v">
                <p:oleObj spid="_x0000_s24587" name="Equation" r:id="rId7" imgW="685800" imgH="203040" progId="Equation.3">
                  <p:embed/>
                </p:oleObj>
              </mc:Choice>
              <mc:Fallback>
                <p:oleObj name="Equation" r:id="rId7" imgW="685800" imgH="20304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29200" y="1447800"/>
                        <a:ext cx="29718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10"/>
          <p:cNvGraphicFramePr>
            <a:graphicFrameLocks noChangeAspect="1"/>
          </p:cNvGraphicFramePr>
          <p:nvPr/>
        </p:nvGraphicFramePr>
        <p:xfrm>
          <a:off x="5105400" y="2057400"/>
          <a:ext cx="1371600" cy="609600"/>
        </p:xfrm>
        <a:graphic>
          <a:graphicData uri="http://schemas.openxmlformats.org/presentationml/2006/ole">
            <mc:AlternateContent xmlns:mc="http://schemas.openxmlformats.org/markup-compatibility/2006">
              <mc:Choice xmlns:v="urn:schemas-microsoft-com:vml" Requires="v">
                <p:oleObj spid="_x0000_s24588" name="Equation" r:id="rId9" imgW="419040" imgH="177480" progId="Equation.3">
                  <p:embed/>
                </p:oleObj>
              </mc:Choice>
              <mc:Fallback>
                <p:oleObj name="Equation" r:id="rId9" imgW="419040" imgH="17748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05400" y="2057400"/>
                        <a:ext cx="137160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11"/>
          <p:cNvGraphicFramePr>
            <a:graphicFrameLocks noChangeAspect="1"/>
          </p:cNvGraphicFramePr>
          <p:nvPr/>
        </p:nvGraphicFramePr>
        <p:xfrm>
          <a:off x="6858000" y="2133600"/>
          <a:ext cx="1295400" cy="1066800"/>
        </p:xfrm>
        <a:graphic>
          <a:graphicData uri="http://schemas.openxmlformats.org/presentationml/2006/ole">
            <mc:AlternateContent xmlns:mc="http://schemas.openxmlformats.org/markup-compatibility/2006">
              <mc:Choice xmlns:v="urn:schemas-microsoft-com:vml" Requires="v">
                <p:oleObj spid="_x0000_s24589" name="Equation" r:id="rId11" imgW="545760" imgH="406080" progId="Equation.3">
                  <p:embed/>
                </p:oleObj>
              </mc:Choice>
              <mc:Fallback>
                <p:oleObj name="Equation" r:id="rId11" imgW="545760" imgH="40608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58000" y="2133600"/>
                        <a:ext cx="1295400"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TextBox 13"/>
          <p:cNvSpPr txBox="1"/>
          <p:nvPr/>
        </p:nvSpPr>
        <p:spPr>
          <a:xfrm>
            <a:off x="5181600" y="3429000"/>
            <a:ext cx="609600" cy="707886"/>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ctr"/>
            <a:r>
              <a:rPr lang="en-US" sz="4000" i="1" dirty="0" smtClean="0">
                <a:latin typeface="Times New Roman" pitchFamily="18" charset="0"/>
                <a:cs typeface="Times New Roman" pitchFamily="18" charset="0"/>
              </a:rPr>
              <a:t>x</a:t>
            </a:r>
            <a:endParaRPr lang="en-US" sz="4000" i="1" dirty="0">
              <a:latin typeface="Times New Roman" pitchFamily="18" charset="0"/>
              <a:cs typeface="Times New Roman" pitchFamily="18" charset="0"/>
            </a:endParaRPr>
          </a:p>
        </p:txBody>
      </p:sp>
      <p:sp>
        <p:nvSpPr>
          <p:cNvPr id="15" name="TextBox 14"/>
          <p:cNvSpPr txBox="1"/>
          <p:nvPr/>
        </p:nvSpPr>
        <p:spPr>
          <a:xfrm>
            <a:off x="5105400" y="4267200"/>
            <a:ext cx="729688" cy="707886"/>
          </a:xfrm>
          <a:prstGeom prst="rect">
            <a:avLst/>
          </a:prstGeom>
        </p:spPr>
        <p:style>
          <a:lnRef idx="2">
            <a:schemeClr val="accent6"/>
          </a:lnRef>
          <a:fillRef idx="1">
            <a:schemeClr val="lt1"/>
          </a:fillRef>
          <a:effectRef idx="0">
            <a:schemeClr val="accent6"/>
          </a:effectRef>
          <a:fontRef idx="minor">
            <a:schemeClr val="dk1"/>
          </a:fontRef>
        </p:style>
        <p:txBody>
          <a:bodyPr wrap="none" rtlCol="0" anchor="ctr">
            <a:spAutoFit/>
          </a:bodyPr>
          <a:lstStyle/>
          <a:p>
            <a:pPr algn="ctr"/>
            <a:r>
              <a:rPr lang="en-US" sz="4000" dirty="0" smtClean="0">
                <a:latin typeface="Times New Roman" pitchFamily="18" charset="0"/>
                <a:cs typeface="Times New Roman" pitchFamily="18" charset="0"/>
              </a:rPr>
              <a:t>+2</a:t>
            </a:r>
            <a:endParaRPr lang="en-US" sz="4000" dirty="0">
              <a:latin typeface="Times New Roman" pitchFamily="18" charset="0"/>
              <a:cs typeface="Times New Roman" pitchFamily="18" charset="0"/>
            </a:endParaRPr>
          </a:p>
        </p:txBody>
      </p:sp>
      <p:cxnSp>
        <p:nvCxnSpPr>
          <p:cNvPr id="17" name="Straight Arrow Connector 16"/>
          <p:cNvCxnSpPr>
            <a:endCxn id="14" idx="3"/>
          </p:cNvCxnSpPr>
          <p:nvPr/>
        </p:nvCxnSpPr>
        <p:spPr>
          <a:xfrm rot="10800000">
            <a:off x="5791200" y="3782944"/>
            <a:ext cx="2209800" cy="27057"/>
          </a:xfrm>
          <a:prstGeom prst="straightConnector1">
            <a:avLst/>
          </a:prstGeom>
          <a:ln>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23" name="Straight Arrow Connector 22"/>
          <p:cNvCxnSpPr>
            <a:endCxn id="15" idx="3"/>
          </p:cNvCxnSpPr>
          <p:nvPr/>
        </p:nvCxnSpPr>
        <p:spPr>
          <a:xfrm rot="10800000">
            <a:off x="5835088" y="4621144"/>
            <a:ext cx="2165912" cy="2705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6019800" y="5181600"/>
            <a:ext cx="914400" cy="4572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i="1" dirty="0" smtClean="0">
                <a:latin typeface="Times New Roman" pitchFamily="18" charset="0"/>
                <a:cs typeface="Times New Roman" pitchFamily="18" charset="0"/>
              </a:rPr>
              <a:t>x</a:t>
            </a:r>
            <a:endParaRPr lang="en-US" sz="4000" i="1" dirty="0">
              <a:latin typeface="Times New Roman" pitchFamily="18" charset="0"/>
              <a:cs typeface="Times New Roman" pitchFamily="18" charset="0"/>
            </a:endParaRPr>
          </a:p>
        </p:txBody>
      </p:sp>
      <p:sp>
        <p:nvSpPr>
          <p:cNvPr id="25" name="Rectangle 24"/>
          <p:cNvSpPr/>
          <p:nvPr/>
        </p:nvSpPr>
        <p:spPr>
          <a:xfrm>
            <a:off x="7239000" y="5181600"/>
            <a:ext cx="838200" cy="4572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smtClean="0">
                <a:latin typeface="Times New Roman" pitchFamily="18" charset="0"/>
                <a:cs typeface="Times New Roman" pitchFamily="18" charset="0"/>
              </a:rPr>
              <a:t>+3</a:t>
            </a:r>
            <a:endParaRPr lang="en-US" sz="4000" dirty="0">
              <a:latin typeface="Times New Roman" pitchFamily="18" charset="0"/>
              <a:cs typeface="Times New Roman" pitchFamily="18" charset="0"/>
            </a:endParaRPr>
          </a:p>
        </p:txBody>
      </p:sp>
      <p:cxnSp>
        <p:nvCxnSpPr>
          <p:cNvPr id="29" name="Straight Arrow Connector 28"/>
          <p:cNvCxnSpPr>
            <a:endCxn id="24" idx="0"/>
          </p:cNvCxnSpPr>
          <p:nvPr/>
        </p:nvCxnSpPr>
        <p:spPr>
          <a:xfrm rot="16200000" flipH="1">
            <a:off x="5524500" y="4229100"/>
            <a:ext cx="1828800" cy="7620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6591300" y="4305300"/>
            <a:ext cx="1828800" cy="7620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3" name="Object 32"/>
          <p:cNvGraphicFramePr>
            <a:graphicFrameLocks noChangeAspect="1"/>
          </p:cNvGraphicFramePr>
          <p:nvPr/>
        </p:nvGraphicFramePr>
        <p:xfrm>
          <a:off x="4038600" y="5715000"/>
          <a:ext cx="3657600" cy="685799"/>
        </p:xfrm>
        <a:graphic>
          <a:graphicData uri="http://schemas.openxmlformats.org/presentationml/2006/ole">
            <mc:AlternateContent xmlns:mc="http://schemas.openxmlformats.org/markup-compatibility/2006">
              <mc:Choice xmlns:v="urn:schemas-microsoft-com:vml" Requires="v">
                <p:oleObj spid="_x0000_s24590" name="Equation" r:id="rId13" imgW="799920" imgH="215640" progId="Equation.3">
                  <p:embed/>
                </p:oleObj>
              </mc:Choice>
              <mc:Fallback>
                <p:oleObj name="Equation" r:id="rId13" imgW="799920" imgH="215640" progId="Equation.3">
                  <p:embed/>
                  <p:pic>
                    <p:nvPicPr>
                      <p:cNvPr id="0"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038600" y="5715000"/>
                        <a:ext cx="3657600" cy="6857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Action Button: Home 33">
            <a:hlinkClick r:id="rId15" action="ppaction://hlinksldjump" highlightClick="1"/>
          </p:cNvPr>
          <p:cNvSpPr/>
          <p:nvPr/>
        </p:nvSpPr>
        <p:spPr>
          <a:xfrm>
            <a:off x="7772400" y="6096000"/>
            <a:ext cx="533400" cy="5334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ction Button: Forward or Next 34">
            <a:hlinkClick r:id="" action="ppaction://hlinkshowjump?jump=nextslide" highlightClick="1"/>
          </p:cNvPr>
          <p:cNvSpPr/>
          <p:nvPr/>
        </p:nvSpPr>
        <p:spPr>
          <a:xfrm>
            <a:off x="8382000" y="6096000"/>
            <a:ext cx="457200" cy="5334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down)">
                                      <p:cBhvr>
                                        <p:cTn id="11" dur="580">
                                          <p:stCondLst>
                                            <p:cond delay="0"/>
                                          </p:stCondLst>
                                        </p:cTn>
                                        <p:tgtEl>
                                          <p:spTgt spid="4">
                                            <p:txEl>
                                              <p:pRg st="1" end="1"/>
                                            </p:txEl>
                                          </p:spTgt>
                                        </p:tgtEl>
                                      </p:cBhvr>
                                    </p:animEffect>
                                    <p:anim calcmode="lin" valueType="num">
                                      <p:cBhvr>
                                        <p:cTn id="12"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xEl>
                                              <p:pRg st="1" end="1"/>
                                            </p:txEl>
                                          </p:spTgt>
                                        </p:tgtEl>
                                      </p:cBhvr>
                                      <p:to x="100000" y="60000"/>
                                    </p:animScale>
                                    <p:animScale>
                                      <p:cBhvr>
                                        <p:cTn id="18" dur="166" decel="50000">
                                          <p:stCondLst>
                                            <p:cond delay="676"/>
                                          </p:stCondLst>
                                        </p:cTn>
                                        <p:tgtEl>
                                          <p:spTgt spid="4">
                                            <p:txEl>
                                              <p:pRg st="1" end="1"/>
                                            </p:txEl>
                                          </p:spTgt>
                                        </p:tgtEl>
                                      </p:cBhvr>
                                      <p:to x="100000" y="100000"/>
                                    </p:animScale>
                                    <p:animScale>
                                      <p:cBhvr>
                                        <p:cTn id="19" dur="26">
                                          <p:stCondLst>
                                            <p:cond delay="1312"/>
                                          </p:stCondLst>
                                        </p:cTn>
                                        <p:tgtEl>
                                          <p:spTgt spid="4">
                                            <p:txEl>
                                              <p:pRg st="1" end="1"/>
                                            </p:txEl>
                                          </p:spTgt>
                                        </p:tgtEl>
                                      </p:cBhvr>
                                      <p:to x="100000" y="80000"/>
                                    </p:animScale>
                                    <p:animScale>
                                      <p:cBhvr>
                                        <p:cTn id="20" dur="166" decel="50000">
                                          <p:stCondLst>
                                            <p:cond delay="1338"/>
                                          </p:stCondLst>
                                        </p:cTn>
                                        <p:tgtEl>
                                          <p:spTgt spid="4">
                                            <p:txEl>
                                              <p:pRg st="1" end="1"/>
                                            </p:txEl>
                                          </p:spTgt>
                                        </p:tgtEl>
                                      </p:cBhvr>
                                      <p:to x="100000" y="100000"/>
                                    </p:animScale>
                                    <p:animScale>
                                      <p:cBhvr>
                                        <p:cTn id="21" dur="26">
                                          <p:stCondLst>
                                            <p:cond delay="1642"/>
                                          </p:stCondLst>
                                        </p:cTn>
                                        <p:tgtEl>
                                          <p:spTgt spid="4">
                                            <p:txEl>
                                              <p:pRg st="1" end="1"/>
                                            </p:txEl>
                                          </p:spTgt>
                                        </p:tgtEl>
                                      </p:cBhvr>
                                      <p:to x="100000" y="90000"/>
                                    </p:animScale>
                                    <p:animScale>
                                      <p:cBhvr>
                                        <p:cTn id="22" dur="166" decel="50000">
                                          <p:stCondLst>
                                            <p:cond delay="1668"/>
                                          </p:stCondLst>
                                        </p:cTn>
                                        <p:tgtEl>
                                          <p:spTgt spid="4">
                                            <p:txEl>
                                              <p:pRg st="1" end="1"/>
                                            </p:txEl>
                                          </p:spTgt>
                                        </p:tgtEl>
                                      </p:cBhvr>
                                      <p:to x="100000" y="100000"/>
                                    </p:animScale>
                                    <p:animScale>
                                      <p:cBhvr>
                                        <p:cTn id="23" dur="26">
                                          <p:stCondLst>
                                            <p:cond delay="1808"/>
                                          </p:stCondLst>
                                        </p:cTn>
                                        <p:tgtEl>
                                          <p:spTgt spid="4">
                                            <p:txEl>
                                              <p:pRg st="1" end="1"/>
                                            </p:txEl>
                                          </p:spTgt>
                                        </p:tgtEl>
                                      </p:cBhvr>
                                      <p:to x="100000" y="95000"/>
                                    </p:animScale>
                                    <p:animScale>
                                      <p:cBhvr>
                                        <p:cTn id="24" dur="166" decel="50000">
                                          <p:stCondLst>
                                            <p:cond delay="1834"/>
                                          </p:stCondLst>
                                        </p:cTn>
                                        <p:tgtEl>
                                          <p:spTgt spid="4">
                                            <p:txEl>
                                              <p:pRg st="1" end="1"/>
                                            </p:txEl>
                                          </p:spTgt>
                                        </p:tgtEl>
                                      </p:cBhvr>
                                      <p:to x="100000" y="100000"/>
                                    </p:animScale>
                                  </p:childTnLst>
                                </p:cTn>
                              </p:par>
                            </p:childTnLst>
                          </p:cTn>
                        </p:par>
                        <p:par>
                          <p:cTn id="25" fill="hold">
                            <p:stCondLst>
                              <p:cond delay="2500"/>
                            </p:stCondLst>
                            <p:childTnLst>
                              <p:par>
                                <p:cTn id="26" presetID="9" presetClass="entr" presetSubtype="0" fill="hold" nodeType="after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dissolve">
                                      <p:cBhvr>
                                        <p:cTn id="28" dur="500"/>
                                        <p:tgtEl>
                                          <p:spTgt spid="4">
                                            <p:txEl>
                                              <p:pRg st="2" end="2"/>
                                            </p:txEl>
                                          </p:spTgt>
                                        </p:tgtEl>
                                      </p:cBhvr>
                                    </p:animEffect>
                                  </p:childTnLst>
                                </p:cTn>
                              </p:par>
                            </p:childTnLst>
                          </p:cTn>
                        </p:par>
                        <p:par>
                          <p:cTn id="29" fill="hold">
                            <p:stCondLst>
                              <p:cond delay="3000"/>
                            </p:stCondLst>
                            <p:childTnLst>
                              <p:par>
                                <p:cTn id="30" presetID="45" presetClass="entr" presetSubtype="0" fill="hold" nodeType="afterEffect">
                                  <p:stCondLst>
                                    <p:cond delay="0"/>
                                  </p:stCondLst>
                                  <p:iterate type="lt">
                                    <p:tmPct val="10000"/>
                                  </p:iterate>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500"/>
                                        <p:tgtEl>
                                          <p:spTgt spid="4">
                                            <p:txEl>
                                              <p:pRg st="3" end="3"/>
                                            </p:txEl>
                                          </p:spTgt>
                                        </p:tgtEl>
                                      </p:cBhvr>
                                    </p:animEffect>
                                    <p:anim calcmode="lin" valueType="num">
                                      <p:cBhvr>
                                        <p:cTn id="33" dur="500" fill="hold"/>
                                        <p:tgtEl>
                                          <p:spTgt spid="4">
                                            <p:txEl>
                                              <p:pRg st="3" end="3"/>
                                            </p:txEl>
                                          </p:spTgt>
                                        </p:tgtEl>
                                        <p:attrNameLst>
                                          <p:attrName>ppt_w</p:attrName>
                                        </p:attrNameLst>
                                      </p:cBhvr>
                                      <p:tavLst>
                                        <p:tav tm="0" fmla="#ppt_w*sin(2.5*pi*$)">
                                          <p:val>
                                            <p:fltVal val="0"/>
                                          </p:val>
                                        </p:tav>
                                        <p:tav tm="100000">
                                          <p:val>
                                            <p:fltVal val="1"/>
                                          </p:val>
                                        </p:tav>
                                      </p:tavLst>
                                    </p:anim>
                                    <p:anim calcmode="lin" valueType="num">
                                      <p:cBhvr>
                                        <p:cTn id="34" dur="500" fill="hold"/>
                                        <p:tgtEl>
                                          <p:spTgt spid="4">
                                            <p:txEl>
                                              <p:pRg st="3" end="3"/>
                                            </p:txEl>
                                          </p:spTgt>
                                        </p:tgtEl>
                                        <p:attrNameLst>
                                          <p:attrName>ppt_h</p:attrName>
                                        </p:attrNameLst>
                                      </p:cBhvr>
                                      <p:tavLst>
                                        <p:tav tm="0">
                                          <p:val>
                                            <p:strVal val="#ppt_h"/>
                                          </p:val>
                                        </p:tav>
                                        <p:tav tm="100000">
                                          <p:val>
                                            <p:strVal val="#ppt_h"/>
                                          </p:val>
                                        </p:tav>
                                      </p:tavLst>
                                    </p:anim>
                                  </p:childTnLst>
                                </p:cTn>
                              </p:par>
                            </p:childTnLst>
                          </p:cTn>
                        </p:par>
                        <p:par>
                          <p:cTn id="35" fill="hold">
                            <p:stCondLst>
                              <p:cond delay="7000"/>
                            </p:stCondLst>
                            <p:childTnLst>
                              <p:par>
                                <p:cTn id="36" presetID="2" presetClass="entr" presetSubtype="4" fill="hold" nodeType="afterEffect">
                                  <p:stCondLst>
                                    <p:cond delay="0"/>
                                  </p:stCondLst>
                                  <p:childTnLst>
                                    <p:set>
                                      <p:cBhvr>
                                        <p:cTn id="37" dur="1" fill="hold">
                                          <p:stCondLst>
                                            <p:cond delay="0"/>
                                          </p:stCondLst>
                                        </p:cTn>
                                        <p:tgtEl>
                                          <p:spTgt spid="4">
                                            <p:txEl>
                                              <p:pRg st="4" end="4"/>
                                            </p:txEl>
                                          </p:spTgt>
                                        </p:tgtEl>
                                        <p:attrNameLst>
                                          <p:attrName>style.visibility</p:attrName>
                                        </p:attrNameLst>
                                      </p:cBhvr>
                                      <p:to>
                                        <p:strVal val="visible"/>
                                      </p:to>
                                    </p:set>
                                    <p:anim calcmode="lin" valueType="num">
                                      <p:cBhvr additive="base">
                                        <p:cTn id="38"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par>
                          <p:cTn id="40" fill="hold">
                            <p:stCondLst>
                              <p:cond delay="7500"/>
                            </p:stCondLst>
                            <p:childTnLst>
                              <p:par>
                                <p:cTn id="41" presetID="40" presetClass="entr" presetSubtype="0" fill="hold" nodeType="afterEffect">
                                  <p:stCondLst>
                                    <p:cond delay="0"/>
                                  </p:stCondLst>
                                  <p:iterate type="lt">
                                    <p:tmPct val="10000"/>
                                  </p:iterate>
                                  <p:childTnLst>
                                    <p:set>
                                      <p:cBhvr>
                                        <p:cTn id="42" dur="1" fill="hold">
                                          <p:stCondLst>
                                            <p:cond delay="0"/>
                                          </p:stCondLst>
                                        </p:cTn>
                                        <p:tgtEl>
                                          <p:spTgt spid="4">
                                            <p:txEl>
                                              <p:pRg st="5" end="5"/>
                                            </p:txEl>
                                          </p:spTgt>
                                        </p:tgtEl>
                                        <p:attrNameLst>
                                          <p:attrName>style.visibility</p:attrName>
                                        </p:attrNameLst>
                                      </p:cBhvr>
                                      <p:to>
                                        <p:strVal val="visible"/>
                                      </p:to>
                                    </p:set>
                                    <p:animEffect transition="in" filter="fade">
                                      <p:cBhvr>
                                        <p:cTn id="43" dur="1000"/>
                                        <p:tgtEl>
                                          <p:spTgt spid="4">
                                            <p:txEl>
                                              <p:pRg st="5" end="5"/>
                                            </p:txEl>
                                          </p:spTgt>
                                        </p:tgtEl>
                                      </p:cBhvr>
                                    </p:animEffect>
                                    <p:anim calcmode="lin" valueType="num">
                                      <p:cBhvr>
                                        <p:cTn id="44" dur="1000" fill="hold"/>
                                        <p:tgtEl>
                                          <p:spTgt spid="4">
                                            <p:txEl>
                                              <p:pRg st="5" end="5"/>
                                            </p:txEl>
                                          </p:spTgt>
                                        </p:tgtEl>
                                        <p:attrNameLst>
                                          <p:attrName>ppt_x</p:attrName>
                                        </p:attrNameLst>
                                      </p:cBhvr>
                                      <p:tavLst>
                                        <p:tav tm="0">
                                          <p:val>
                                            <p:strVal val="#ppt_x-.1"/>
                                          </p:val>
                                        </p:tav>
                                        <p:tav tm="100000">
                                          <p:val>
                                            <p:strVal val="#ppt_x"/>
                                          </p:val>
                                        </p:tav>
                                      </p:tavLst>
                                    </p:anim>
                                    <p:anim calcmode="lin" valueType="num">
                                      <p:cBhvr>
                                        <p:cTn id="45" dur="10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par>
                          <p:cTn id="46" fill="hold">
                            <p:stCondLst>
                              <p:cond delay="10600"/>
                            </p:stCondLst>
                            <p:childTnLst>
                              <p:par>
                                <p:cTn id="47" presetID="4" presetClass="entr" presetSubtype="16"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box(in)">
                                      <p:cBhvr>
                                        <p:cTn id="49" dur="500"/>
                                        <p:tgtEl>
                                          <p:spTgt spid="23"/>
                                        </p:tgtEl>
                                      </p:cBhvr>
                                    </p:animEffect>
                                  </p:childTnLst>
                                </p:cTn>
                              </p:par>
                            </p:childTnLst>
                          </p:cTn>
                        </p:par>
                        <p:par>
                          <p:cTn id="50" fill="hold">
                            <p:stCondLst>
                              <p:cond delay="11100"/>
                            </p:stCondLst>
                            <p:childTnLst>
                              <p:par>
                                <p:cTn id="51" presetID="4" presetClass="entr" presetSubtype="16"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box(in)">
                                      <p:cBhvr>
                                        <p:cTn id="53" dur="500"/>
                                        <p:tgtEl>
                                          <p:spTgt spid="17"/>
                                        </p:tgtEl>
                                      </p:cBhvr>
                                    </p:animEffect>
                                  </p:childTnLst>
                                </p:cTn>
                              </p:par>
                            </p:childTnLst>
                          </p:cTn>
                        </p:par>
                        <p:par>
                          <p:cTn id="54" fill="hold">
                            <p:stCondLst>
                              <p:cond delay="11600"/>
                            </p:stCondLst>
                            <p:childTnLst>
                              <p:par>
                                <p:cTn id="55" presetID="4" presetClass="entr" presetSubtype="16" fill="hold"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box(in)">
                                      <p:cBhvr>
                                        <p:cTn id="57" dur="500"/>
                                        <p:tgtEl>
                                          <p:spTgt spid="29"/>
                                        </p:tgtEl>
                                      </p:cBhvr>
                                    </p:animEffect>
                                  </p:childTnLst>
                                </p:cTn>
                              </p:par>
                            </p:childTnLst>
                          </p:cTn>
                        </p:par>
                        <p:par>
                          <p:cTn id="58" fill="hold">
                            <p:stCondLst>
                              <p:cond delay="12100"/>
                            </p:stCondLst>
                            <p:childTnLst>
                              <p:par>
                                <p:cTn id="59" presetID="4" presetClass="entr" presetSubtype="16"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box(in)">
                                      <p:cBhvr>
                                        <p:cTn id="61" dur="500"/>
                                        <p:tgtEl>
                                          <p:spTgt spid="31"/>
                                        </p:tgtEl>
                                      </p:cBhvr>
                                    </p:animEffect>
                                  </p:childTnLst>
                                </p:cTn>
                              </p:par>
                            </p:childTnLst>
                          </p:cTn>
                        </p:par>
                        <p:par>
                          <p:cTn id="62" fill="hold">
                            <p:stCondLst>
                              <p:cond delay="12600"/>
                            </p:stCondLst>
                            <p:childTnLst>
                              <p:par>
                                <p:cTn id="63" presetID="31" presetClass="entr" presetSubtype="0" fill="hold" nodeType="afterEffect">
                                  <p:stCondLst>
                                    <p:cond delay="0"/>
                                  </p:stCondLst>
                                  <p:iterate type="lt">
                                    <p:tmPct val="5000"/>
                                  </p:iterate>
                                  <p:childTnLst>
                                    <p:set>
                                      <p:cBhvr>
                                        <p:cTn id="64" dur="1" fill="hold">
                                          <p:stCondLst>
                                            <p:cond delay="0"/>
                                          </p:stCondLst>
                                        </p:cTn>
                                        <p:tgtEl>
                                          <p:spTgt spid="33"/>
                                        </p:tgtEl>
                                        <p:attrNameLst>
                                          <p:attrName>style.visibility</p:attrName>
                                        </p:attrNameLst>
                                      </p:cBhvr>
                                      <p:to>
                                        <p:strVal val="visible"/>
                                      </p:to>
                                    </p:set>
                                    <p:anim calcmode="lin" valueType="num">
                                      <p:cBhvr>
                                        <p:cTn id="65" dur="1000" fill="hold"/>
                                        <p:tgtEl>
                                          <p:spTgt spid="33"/>
                                        </p:tgtEl>
                                        <p:attrNameLst>
                                          <p:attrName>ppt_w</p:attrName>
                                        </p:attrNameLst>
                                      </p:cBhvr>
                                      <p:tavLst>
                                        <p:tav tm="0">
                                          <p:val>
                                            <p:fltVal val="0"/>
                                          </p:val>
                                        </p:tav>
                                        <p:tav tm="100000">
                                          <p:val>
                                            <p:strVal val="#ppt_w"/>
                                          </p:val>
                                        </p:tav>
                                      </p:tavLst>
                                    </p:anim>
                                    <p:anim calcmode="lin" valueType="num">
                                      <p:cBhvr>
                                        <p:cTn id="66" dur="1000" fill="hold"/>
                                        <p:tgtEl>
                                          <p:spTgt spid="33"/>
                                        </p:tgtEl>
                                        <p:attrNameLst>
                                          <p:attrName>ppt_h</p:attrName>
                                        </p:attrNameLst>
                                      </p:cBhvr>
                                      <p:tavLst>
                                        <p:tav tm="0">
                                          <p:val>
                                            <p:fltVal val="0"/>
                                          </p:val>
                                        </p:tav>
                                        <p:tav tm="100000">
                                          <p:val>
                                            <p:strVal val="#ppt_h"/>
                                          </p:val>
                                        </p:tav>
                                      </p:tavLst>
                                    </p:anim>
                                    <p:anim calcmode="lin" valueType="num">
                                      <p:cBhvr>
                                        <p:cTn id="67" dur="1000" fill="hold"/>
                                        <p:tgtEl>
                                          <p:spTgt spid="33"/>
                                        </p:tgtEl>
                                        <p:attrNameLst>
                                          <p:attrName>style.rotation</p:attrName>
                                        </p:attrNameLst>
                                      </p:cBhvr>
                                      <p:tavLst>
                                        <p:tav tm="0">
                                          <p:val>
                                            <p:fltVal val="90"/>
                                          </p:val>
                                        </p:tav>
                                        <p:tav tm="100000">
                                          <p:val>
                                            <p:fltVal val="0"/>
                                          </p:val>
                                        </p:tav>
                                      </p:tavLst>
                                    </p:anim>
                                    <p:animEffect transition="in" filter="fade">
                                      <p:cBhvr>
                                        <p:cTn id="68"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Box Method Example 1</a:t>
            </a:r>
            <a:endParaRPr lang="en-US" dirty="0"/>
          </a:p>
        </p:txBody>
      </p:sp>
      <p:graphicFrame>
        <p:nvGraphicFramePr>
          <p:cNvPr id="3" name="Object 2"/>
          <p:cNvGraphicFramePr>
            <a:graphicFrameLocks noChangeAspect="1"/>
          </p:cNvGraphicFramePr>
          <p:nvPr/>
        </p:nvGraphicFramePr>
        <p:xfrm>
          <a:off x="838199" y="1752600"/>
          <a:ext cx="3090863" cy="838200"/>
        </p:xfrm>
        <a:graphic>
          <a:graphicData uri="http://schemas.openxmlformats.org/presentationml/2006/ole">
            <mc:AlternateContent xmlns:mc="http://schemas.openxmlformats.org/markup-compatibility/2006">
              <mc:Choice xmlns:v="urn:schemas-microsoft-com:vml" Requires="v">
                <p:oleObj spid="_x0000_s25605" name="Equation" r:id="rId3" imgW="749160" imgH="203040" progId="Equation.3">
                  <p:embed/>
                </p:oleObj>
              </mc:Choice>
              <mc:Fallback>
                <p:oleObj name="Equation" r:id="rId3" imgW="74916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199" y="1752600"/>
                        <a:ext cx="3090863"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Table 3"/>
          <p:cNvGraphicFramePr>
            <a:graphicFrameLocks noGrp="1"/>
          </p:cNvGraphicFramePr>
          <p:nvPr/>
        </p:nvGraphicFramePr>
        <p:xfrm>
          <a:off x="6172200" y="1905000"/>
          <a:ext cx="2514600" cy="1656080"/>
        </p:xfrm>
        <a:graphic>
          <a:graphicData uri="http://schemas.openxmlformats.org/drawingml/2006/table">
            <a:tbl>
              <a:tblPr>
                <a:tableStyleId>{93296810-A885-4BE3-A3E7-6D5BEEA58F35}</a:tableStyleId>
              </a:tblPr>
              <a:tblGrid>
                <a:gridCol w="1257300"/>
                <a:gridCol w="1257300"/>
              </a:tblGrid>
              <a:tr h="828040">
                <a:tc>
                  <a:txBody>
                    <a:bodyPr/>
                    <a:lstStyle/>
                    <a:p>
                      <a:pPr algn="ctr"/>
                      <a:endParaRPr lang="en-US" dirty="0"/>
                    </a:p>
                  </a:txBody>
                  <a:tcPr anchor="ctr">
                    <a:solidFill>
                      <a:schemeClr val="accent1"/>
                    </a:solidFill>
                  </a:tcPr>
                </a:tc>
                <a:tc>
                  <a:txBody>
                    <a:bodyPr/>
                    <a:lstStyle/>
                    <a:p>
                      <a:pPr algn="ctr"/>
                      <a:r>
                        <a:rPr lang="en-US" sz="4000" dirty="0" smtClean="0">
                          <a:latin typeface="Times New Roman" pitchFamily="18" charset="0"/>
                          <a:cs typeface="Times New Roman" pitchFamily="18" charset="0"/>
                        </a:rPr>
                        <a:t>2</a:t>
                      </a:r>
                      <a:r>
                        <a:rPr lang="en-US" sz="4000" i="1" dirty="0" smtClean="0">
                          <a:latin typeface="Times New Roman" pitchFamily="18" charset="0"/>
                          <a:cs typeface="Times New Roman" pitchFamily="18" charset="0"/>
                        </a:rPr>
                        <a:t>x</a:t>
                      </a:r>
                      <a:endParaRPr lang="en-US" sz="4000" dirty="0">
                        <a:latin typeface="Times New Roman" pitchFamily="18" charset="0"/>
                        <a:cs typeface="Times New Roman" pitchFamily="18" charset="0"/>
                      </a:endParaRPr>
                    </a:p>
                  </a:txBody>
                  <a:tcPr anchor="ctr">
                    <a:solidFill>
                      <a:schemeClr val="accent1"/>
                    </a:solidFill>
                  </a:tcPr>
                </a:tc>
              </a:tr>
              <a:tr h="828040">
                <a:tc>
                  <a:txBody>
                    <a:bodyPr/>
                    <a:lstStyle/>
                    <a:p>
                      <a:pPr algn="ctr"/>
                      <a:r>
                        <a:rPr lang="en-US" sz="4000" dirty="0" smtClean="0">
                          <a:latin typeface="Times New Roman" pitchFamily="18" charset="0"/>
                          <a:cs typeface="Times New Roman" pitchFamily="18" charset="0"/>
                        </a:rPr>
                        <a:t>-5</a:t>
                      </a:r>
                      <a:r>
                        <a:rPr lang="en-US" sz="4000" i="1" dirty="0" smtClean="0">
                          <a:latin typeface="Times New Roman" pitchFamily="18" charset="0"/>
                          <a:cs typeface="Times New Roman" pitchFamily="18" charset="0"/>
                        </a:rPr>
                        <a:t>x</a:t>
                      </a:r>
                      <a:endParaRPr lang="en-US" sz="4000" dirty="0">
                        <a:latin typeface="Times New Roman" pitchFamily="18" charset="0"/>
                        <a:cs typeface="Times New Roman" pitchFamily="18" charset="0"/>
                      </a:endParaRPr>
                    </a:p>
                  </a:txBody>
                  <a:tcPr anchor="ctr">
                    <a:solidFill>
                      <a:schemeClr val="accent1"/>
                    </a:solidFill>
                  </a:tcPr>
                </a:tc>
                <a:tc>
                  <a:txBody>
                    <a:bodyPr/>
                    <a:lstStyle/>
                    <a:p>
                      <a:pPr algn="ctr"/>
                      <a:r>
                        <a:rPr lang="en-US" sz="4000" dirty="0" smtClean="0">
                          <a:latin typeface="Times New Roman" pitchFamily="18" charset="0"/>
                          <a:cs typeface="Times New Roman" pitchFamily="18" charset="0"/>
                        </a:rPr>
                        <a:t>-10</a:t>
                      </a:r>
                      <a:endParaRPr lang="en-US" sz="4000" dirty="0">
                        <a:latin typeface="Times New Roman" pitchFamily="18" charset="0"/>
                        <a:cs typeface="Times New Roman" pitchFamily="18" charset="0"/>
                      </a:endParaRPr>
                    </a:p>
                  </a:txBody>
                  <a:tcPr anchor="ctr">
                    <a:solidFill>
                      <a:schemeClr val="accent1"/>
                    </a:solidFill>
                  </a:tcPr>
                </a:tc>
              </a:tr>
            </a:tbl>
          </a:graphicData>
        </a:graphic>
      </p:graphicFrame>
      <p:sp>
        <p:nvSpPr>
          <p:cNvPr id="5" name="TextBox 4"/>
          <p:cNvSpPr txBox="1"/>
          <p:nvPr/>
        </p:nvSpPr>
        <p:spPr>
          <a:xfrm>
            <a:off x="685800" y="2743200"/>
            <a:ext cx="3276600" cy="400110"/>
          </a:xfrm>
          <a:prstGeom prst="rect">
            <a:avLst/>
          </a:prstGeom>
          <a:noFill/>
        </p:spPr>
        <p:txBody>
          <a:bodyPr wrap="square" rtlCol="0">
            <a:spAutoFit/>
          </a:bodyPr>
          <a:lstStyle/>
          <a:p>
            <a:r>
              <a:rPr lang="en-US" sz="2000" dirty="0" smtClean="0"/>
              <a:t>Is it factorable?</a:t>
            </a:r>
            <a:endParaRPr lang="en-US" sz="2000" dirty="0"/>
          </a:p>
        </p:txBody>
      </p:sp>
      <p:sp>
        <p:nvSpPr>
          <p:cNvPr id="6" name="Rectangle 5"/>
          <p:cNvSpPr/>
          <p:nvPr/>
        </p:nvSpPr>
        <p:spPr>
          <a:xfrm>
            <a:off x="609600" y="3200400"/>
            <a:ext cx="914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hlinkClick r:id="" action="ppaction://noaction">
                  <a:snd r:embed="rId5" name="applause.wav"/>
                </a:hlinkClick>
              </a:rPr>
              <a:t>yes</a:t>
            </a:r>
            <a:endParaRPr lang="en-US" dirty="0">
              <a:solidFill>
                <a:schemeClr val="bg1"/>
              </a:solidFill>
            </a:endParaRPr>
          </a:p>
        </p:txBody>
      </p:sp>
      <p:sp>
        <p:nvSpPr>
          <p:cNvPr id="7" name="Rectangle 6">
            <a:hlinkClick r:id="" action="ppaction://noaction">
              <a:snd r:embed="rId6" name="voltage.wav"/>
            </a:hlinkClick>
          </p:cNvPr>
          <p:cNvSpPr/>
          <p:nvPr/>
        </p:nvSpPr>
        <p:spPr>
          <a:xfrm>
            <a:off x="1828800" y="3200400"/>
            <a:ext cx="990600" cy="609600"/>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a:t>
            </a:r>
            <a:endParaRPr lang="en-US" dirty="0"/>
          </a:p>
        </p:txBody>
      </p:sp>
      <p:sp>
        <p:nvSpPr>
          <p:cNvPr id="8" name="TextBox 7"/>
          <p:cNvSpPr txBox="1"/>
          <p:nvPr/>
        </p:nvSpPr>
        <p:spPr>
          <a:xfrm>
            <a:off x="685800" y="4114800"/>
            <a:ext cx="2514600" cy="1569660"/>
          </a:xfrm>
          <a:prstGeom prst="rect">
            <a:avLst/>
          </a:prstGeom>
          <a:noFill/>
        </p:spPr>
        <p:txBody>
          <a:bodyPr wrap="square" rtlCol="0">
            <a:spAutoFit/>
          </a:bodyPr>
          <a:lstStyle/>
          <a:p>
            <a:r>
              <a:rPr lang="en-US" sz="2400" dirty="0" smtClean="0"/>
              <a:t>Yes it is.  -5 and 2 multiply to give -10 and combine to give -3.</a:t>
            </a:r>
            <a:endParaRPr lang="en-US" sz="2400" dirty="0"/>
          </a:p>
        </p:txBody>
      </p:sp>
      <p:graphicFrame>
        <p:nvGraphicFramePr>
          <p:cNvPr id="9" name="Object 8"/>
          <p:cNvGraphicFramePr>
            <a:graphicFrameLocks noChangeAspect="1"/>
          </p:cNvGraphicFramePr>
          <p:nvPr/>
        </p:nvGraphicFramePr>
        <p:xfrm>
          <a:off x="6477000" y="1868714"/>
          <a:ext cx="609600" cy="696686"/>
        </p:xfrm>
        <a:graphic>
          <a:graphicData uri="http://schemas.openxmlformats.org/presentationml/2006/ole">
            <mc:AlternateContent xmlns:mc="http://schemas.openxmlformats.org/markup-compatibility/2006">
              <mc:Choice xmlns:v="urn:schemas-microsoft-com:vml" Requires="v">
                <p:oleObj spid="_x0000_s25606" name="Equation" r:id="rId7" imgW="177480" imgH="203040" progId="Equation.3">
                  <p:embed/>
                </p:oleObj>
              </mc:Choice>
              <mc:Fallback>
                <p:oleObj name="Equation" r:id="rId7" imgW="177480" imgH="20304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77000" y="1868714"/>
                        <a:ext cx="609600" cy="6966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5410200" y="1981200"/>
            <a:ext cx="609600" cy="707886"/>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ctr"/>
            <a:r>
              <a:rPr lang="en-US" sz="4000" i="1" dirty="0" smtClean="0">
                <a:latin typeface="Times New Roman" pitchFamily="18" charset="0"/>
                <a:cs typeface="Times New Roman" pitchFamily="18" charset="0"/>
              </a:rPr>
              <a:t>x</a:t>
            </a:r>
            <a:endParaRPr lang="en-US" sz="4000" i="1" dirty="0">
              <a:latin typeface="Times New Roman" pitchFamily="18" charset="0"/>
              <a:cs typeface="Times New Roman" pitchFamily="18" charset="0"/>
            </a:endParaRPr>
          </a:p>
        </p:txBody>
      </p:sp>
      <p:sp>
        <p:nvSpPr>
          <p:cNvPr id="11" name="TextBox 10"/>
          <p:cNvSpPr txBox="1"/>
          <p:nvPr/>
        </p:nvSpPr>
        <p:spPr>
          <a:xfrm>
            <a:off x="5410200" y="2819400"/>
            <a:ext cx="609600" cy="707886"/>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ctr"/>
            <a:r>
              <a:rPr lang="en-US" sz="4000" dirty="0" smtClean="0">
                <a:latin typeface="Times New Roman" pitchFamily="18" charset="0"/>
                <a:cs typeface="Times New Roman" pitchFamily="18" charset="0"/>
              </a:rPr>
              <a:t>-5</a:t>
            </a:r>
            <a:endParaRPr lang="en-US" sz="4000" dirty="0">
              <a:latin typeface="Times New Roman" pitchFamily="18" charset="0"/>
              <a:cs typeface="Times New Roman" pitchFamily="18" charset="0"/>
            </a:endParaRPr>
          </a:p>
        </p:txBody>
      </p:sp>
      <p:sp>
        <p:nvSpPr>
          <p:cNvPr id="12" name="Rectangle 11"/>
          <p:cNvSpPr/>
          <p:nvPr/>
        </p:nvSpPr>
        <p:spPr>
          <a:xfrm>
            <a:off x="6324600" y="3657600"/>
            <a:ext cx="914400" cy="4572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i="1" dirty="0" smtClean="0">
                <a:latin typeface="Times New Roman" pitchFamily="18" charset="0"/>
                <a:cs typeface="Times New Roman" pitchFamily="18" charset="0"/>
              </a:rPr>
              <a:t>x</a:t>
            </a:r>
            <a:endParaRPr lang="en-US" sz="4000" i="1" dirty="0">
              <a:latin typeface="Times New Roman" pitchFamily="18" charset="0"/>
              <a:cs typeface="Times New Roman" pitchFamily="18" charset="0"/>
            </a:endParaRPr>
          </a:p>
        </p:txBody>
      </p:sp>
      <p:sp>
        <p:nvSpPr>
          <p:cNvPr id="13" name="Rectangle 12"/>
          <p:cNvSpPr/>
          <p:nvPr/>
        </p:nvSpPr>
        <p:spPr>
          <a:xfrm>
            <a:off x="7620000" y="3657600"/>
            <a:ext cx="914400" cy="4572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smtClean="0">
                <a:latin typeface="Times New Roman" pitchFamily="18" charset="0"/>
                <a:cs typeface="Times New Roman" pitchFamily="18" charset="0"/>
              </a:rPr>
              <a:t>+2</a:t>
            </a:r>
            <a:endParaRPr lang="en-US" sz="4000" dirty="0">
              <a:latin typeface="Times New Roman" pitchFamily="18" charset="0"/>
              <a:cs typeface="Times New Roman" pitchFamily="18" charset="0"/>
            </a:endParaRPr>
          </a:p>
        </p:txBody>
      </p:sp>
      <p:graphicFrame>
        <p:nvGraphicFramePr>
          <p:cNvPr id="14" name="Object 13"/>
          <p:cNvGraphicFramePr>
            <a:graphicFrameLocks noChangeAspect="1"/>
          </p:cNvGraphicFramePr>
          <p:nvPr/>
        </p:nvGraphicFramePr>
        <p:xfrm>
          <a:off x="4876800" y="4419600"/>
          <a:ext cx="3886200" cy="990600"/>
        </p:xfrm>
        <a:graphic>
          <a:graphicData uri="http://schemas.openxmlformats.org/presentationml/2006/ole">
            <mc:AlternateContent xmlns:mc="http://schemas.openxmlformats.org/markup-compatibility/2006">
              <mc:Choice xmlns:v="urn:schemas-microsoft-com:vml" Requires="v">
                <p:oleObj spid="_x0000_s25607" name="Equation" r:id="rId9" imgW="799920" imgH="215640" progId="Equation.3">
                  <p:embed/>
                </p:oleObj>
              </mc:Choice>
              <mc:Fallback>
                <p:oleObj name="Equation" r:id="rId9" imgW="799920" imgH="215640"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76800" y="4419600"/>
                        <a:ext cx="38862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Action Button: Home 14">
            <a:hlinkClick r:id="rId11" action="ppaction://hlinksldjump" highlightClick="1"/>
          </p:cNvPr>
          <p:cNvSpPr/>
          <p:nvPr/>
        </p:nvSpPr>
        <p:spPr>
          <a:xfrm>
            <a:off x="5867400" y="5791200"/>
            <a:ext cx="990600" cy="6858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Forward or Next 15">
            <a:hlinkClick r:id="" action="ppaction://hlinkshowjump?jump=nextslide" highlightClick="1"/>
          </p:cNvPr>
          <p:cNvSpPr/>
          <p:nvPr/>
        </p:nvSpPr>
        <p:spPr>
          <a:xfrm>
            <a:off x="7696200" y="5791200"/>
            <a:ext cx="685800" cy="6858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Back or Previous 16">
            <a:hlinkClick r:id="" action="ppaction://hlinkshowjump?jump=previousslide" highlightClick="1"/>
          </p:cNvPr>
          <p:cNvSpPr/>
          <p:nvPr/>
        </p:nvSpPr>
        <p:spPr>
          <a:xfrm>
            <a:off x="5105400" y="5791200"/>
            <a:ext cx="7620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Custom 17">
            <a:hlinkClick r:id="rId12" action="ppaction://hlinksldjump" highlightClick="1"/>
          </p:cNvPr>
          <p:cNvSpPr/>
          <p:nvPr/>
        </p:nvSpPr>
        <p:spPr>
          <a:xfrm>
            <a:off x="6858000" y="5791200"/>
            <a:ext cx="762000" cy="685800"/>
          </a:xfrm>
          <a:prstGeom prst="actionButtonBlank">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Quiz</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dissolve">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Box Method Example 2</a:t>
            </a:r>
            <a:endParaRPr lang="en-US" dirty="0"/>
          </a:p>
        </p:txBody>
      </p:sp>
      <p:graphicFrame>
        <p:nvGraphicFramePr>
          <p:cNvPr id="3" name="Object 2"/>
          <p:cNvGraphicFramePr>
            <a:graphicFrameLocks noChangeAspect="1"/>
          </p:cNvGraphicFramePr>
          <p:nvPr/>
        </p:nvGraphicFramePr>
        <p:xfrm>
          <a:off x="533400" y="1371600"/>
          <a:ext cx="2667000" cy="762000"/>
        </p:xfrm>
        <a:graphic>
          <a:graphicData uri="http://schemas.openxmlformats.org/presentationml/2006/ole">
            <mc:AlternateContent xmlns:mc="http://schemas.openxmlformats.org/markup-compatibility/2006">
              <mc:Choice xmlns:v="urn:schemas-microsoft-com:vml" Requires="v">
                <p:oleObj spid="_x0000_s26628" name="Equation" r:id="rId3" imgW="749160" imgH="203040" progId="Equation.3">
                  <p:embed/>
                </p:oleObj>
              </mc:Choice>
              <mc:Fallback>
                <p:oleObj name="Equation" r:id="rId3" imgW="74916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371600"/>
                        <a:ext cx="2667000"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a:xfrm>
            <a:off x="609600" y="2667000"/>
            <a:ext cx="914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hlinkClick r:id="" action="ppaction://noaction">
                  <a:snd r:embed="rId5" name="applause.wav"/>
                </a:hlinkClick>
              </a:rPr>
              <a:t>yes</a:t>
            </a:r>
            <a:endParaRPr lang="en-US" dirty="0"/>
          </a:p>
        </p:txBody>
      </p:sp>
      <p:sp>
        <p:nvSpPr>
          <p:cNvPr id="5" name="Rectangle 4">
            <a:hlinkClick r:id="" action="ppaction://noaction">
              <a:snd r:embed="rId6" name="voltage.wav"/>
            </a:hlinkClick>
          </p:cNvPr>
          <p:cNvSpPr/>
          <p:nvPr/>
        </p:nvSpPr>
        <p:spPr>
          <a:xfrm>
            <a:off x="1752600" y="2667000"/>
            <a:ext cx="990600" cy="609600"/>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a:t>
            </a:r>
            <a:endParaRPr lang="en-US" dirty="0"/>
          </a:p>
        </p:txBody>
      </p:sp>
      <p:sp>
        <p:nvSpPr>
          <p:cNvPr id="6" name="TextBox 5"/>
          <p:cNvSpPr txBox="1"/>
          <p:nvPr/>
        </p:nvSpPr>
        <p:spPr>
          <a:xfrm>
            <a:off x="457200" y="2209800"/>
            <a:ext cx="3276600" cy="400110"/>
          </a:xfrm>
          <a:prstGeom prst="rect">
            <a:avLst/>
          </a:prstGeom>
          <a:noFill/>
        </p:spPr>
        <p:txBody>
          <a:bodyPr wrap="square" rtlCol="0">
            <a:spAutoFit/>
          </a:bodyPr>
          <a:lstStyle/>
          <a:p>
            <a:r>
              <a:rPr lang="en-US" sz="2000" dirty="0" smtClean="0"/>
              <a:t>Is it factorable?</a:t>
            </a:r>
            <a:endParaRPr lang="en-US" sz="2000" dirty="0"/>
          </a:p>
        </p:txBody>
      </p:sp>
      <p:graphicFrame>
        <p:nvGraphicFramePr>
          <p:cNvPr id="8" name="Table 7"/>
          <p:cNvGraphicFramePr>
            <a:graphicFrameLocks noGrp="1"/>
          </p:cNvGraphicFramePr>
          <p:nvPr/>
        </p:nvGraphicFramePr>
        <p:xfrm>
          <a:off x="6172200" y="1905000"/>
          <a:ext cx="2514600" cy="1656080"/>
        </p:xfrm>
        <a:graphic>
          <a:graphicData uri="http://schemas.openxmlformats.org/drawingml/2006/table">
            <a:tbl>
              <a:tblPr>
                <a:tableStyleId>{93296810-A885-4BE3-A3E7-6D5BEEA58F35}</a:tableStyleId>
              </a:tblPr>
              <a:tblGrid>
                <a:gridCol w="1257300"/>
                <a:gridCol w="1257300"/>
              </a:tblGrid>
              <a:tr h="828040">
                <a:tc>
                  <a:txBody>
                    <a:bodyPr/>
                    <a:lstStyle/>
                    <a:p>
                      <a:pPr algn="ctr"/>
                      <a:endParaRPr lang="en-US" dirty="0"/>
                    </a:p>
                  </a:txBody>
                  <a:tcPr anchor="ctr">
                    <a:solidFill>
                      <a:schemeClr val="accent1"/>
                    </a:solidFill>
                  </a:tcPr>
                </a:tc>
                <a:tc>
                  <a:txBody>
                    <a:bodyPr/>
                    <a:lstStyle/>
                    <a:p>
                      <a:pPr algn="ctr"/>
                      <a:r>
                        <a:rPr lang="en-US" sz="4000" dirty="0" smtClean="0">
                          <a:latin typeface="Times New Roman" pitchFamily="18" charset="0"/>
                          <a:cs typeface="Times New Roman" pitchFamily="18" charset="0"/>
                        </a:rPr>
                        <a:t>-2</a:t>
                      </a:r>
                      <a:r>
                        <a:rPr lang="en-US" sz="4000" i="1" dirty="0" smtClean="0">
                          <a:latin typeface="Times New Roman" pitchFamily="18" charset="0"/>
                          <a:cs typeface="Times New Roman" pitchFamily="18" charset="0"/>
                        </a:rPr>
                        <a:t>x</a:t>
                      </a:r>
                      <a:endParaRPr lang="en-US" sz="4000" dirty="0">
                        <a:latin typeface="Times New Roman" pitchFamily="18" charset="0"/>
                        <a:cs typeface="Times New Roman" pitchFamily="18" charset="0"/>
                      </a:endParaRPr>
                    </a:p>
                  </a:txBody>
                  <a:tcPr anchor="ctr">
                    <a:solidFill>
                      <a:schemeClr val="accent1"/>
                    </a:solidFill>
                  </a:tcPr>
                </a:tc>
              </a:tr>
              <a:tr h="828040">
                <a:tc>
                  <a:txBody>
                    <a:bodyPr/>
                    <a:lstStyle/>
                    <a:p>
                      <a:pPr algn="ctr"/>
                      <a:r>
                        <a:rPr lang="en-US" sz="4000" i="0" dirty="0" smtClean="0">
                          <a:latin typeface="Times New Roman" pitchFamily="18" charset="0"/>
                          <a:cs typeface="Times New Roman" pitchFamily="18" charset="0"/>
                        </a:rPr>
                        <a:t>7</a:t>
                      </a:r>
                      <a:r>
                        <a:rPr lang="en-US" sz="4000" i="1" dirty="0" smtClean="0">
                          <a:latin typeface="Times New Roman" pitchFamily="18" charset="0"/>
                          <a:cs typeface="Times New Roman" pitchFamily="18" charset="0"/>
                        </a:rPr>
                        <a:t>x</a:t>
                      </a:r>
                      <a:endParaRPr lang="en-US" sz="4000" dirty="0">
                        <a:latin typeface="Times New Roman" pitchFamily="18" charset="0"/>
                        <a:cs typeface="Times New Roman" pitchFamily="18" charset="0"/>
                      </a:endParaRPr>
                    </a:p>
                  </a:txBody>
                  <a:tcPr anchor="ctr">
                    <a:solidFill>
                      <a:schemeClr val="accent1"/>
                    </a:solidFill>
                  </a:tcPr>
                </a:tc>
                <a:tc>
                  <a:txBody>
                    <a:bodyPr/>
                    <a:lstStyle/>
                    <a:p>
                      <a:pPr algn="ctr"/>
                      <a:r>
                        <a:rPr lang="en-US" sz="4000" dirty="0" smtClean="0">
                          <a:latin typeface="Times New Roman" pitchFamily="18" charset="0"/>
                          <a:cs typeface="Times New Roman" pitchFamily="18" charset="0"/>
                        </a:rPr>
                        <a:t>-14</a:t>
                      </a:r>
                      <a:endParaRPr lang="en-US" sz="4000" dirty="0">
                        <a:latin typeface="Times New Roman" pitchFamily="18" charset="0"/>
                        <a:cs typeface="Times New Roman" pitchFamily="18" charset="0"/>
                      </a:endParaRPr>
                    </a:p>
                  </a:txBody>
                  <a:tcPr anchor="ctr">
                    <a:solidFill>
                      <a:schemeClr val="accent1"/>
                    </a:solidFill>
                  </a:tcPr>
                </a:tc>
              </a:tr>
            </a:tbl>
          </a:graphicData>
        </a:graphic>
      </p:graphicFrame>
      <p:graphicFrame>
        <p:nvGraphicFramePr>
          <p:cNvPr id="9" name="Object 8"/>
          <p:cNvGraphicFramePr>
            <a:graphicFrameLocks noChangeAspect="1"/>
          </p:cNvGraphicFramePr>
          <p:nvPr/>
        </p:nvGraphicFramePr>
        <p:xfrm>
          <a:off x="6477000" y="1868714"/>
          <a:ext cx="609600" cy="696686"/>
        </p:xfrm>
        <a:graphic>
          <a:graphicData uri="http://schemas.openxmlformats.org/presentationml/2006/ole">
            <mc:AlternateContent xmlns:mc="http://schemas.openxmlformats.org/markup-compatibility/2006">
              <mc:Choice xmlns:v="urn:schemas-microsoft-com:vml" Requires="v">
                <p:oleObj spid="_x0000_s26629" name="Equation" r:id="rId7" imgW="177480" imgH="203040" progId="Equation.3">
                  <p:embed/>
                </p:oleObj>
              </mc:Choice>
              <mc:Fallback>
                <p:oleObj name="Equation" r:id="rId7" imgW="177480" imgH="20304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77000" y="1868714"/>
                        <a:ext cx="609600" cy="6966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685800" y="3733800"/>
            <a:ext cx="3505200" cy="646331"/>
          </a:xfrm>
          <a:prstGeom prst="rect">
            <a:avLst/>
          </a:prstGeom>
          <a:noFill/>
        </p:spPr>
        <p:txBody>
          <a:bodyPr wrap="square" rtlCol="0">
            <a:spAutoFit/>
          </a:bodyPr>
          <a:lstStyle/>
          <a:p>
            <a:r>
              <a:rPr lang="en-US" dirty="0" smtClean="0"/>
              <a:t>What goes in the two missing boxes?</a:t>
            </a:r>
            <a:endParaRPr lang="en-US" dirty="0"/>
          </a:p>
        </p:txBody>
      </p:sp>
      <p:sp>
        <p:nvSpPr>
          <p:cNvPr id="12" name="TextBox 11"/>
          <p:cNvSpPr txBox="1"/>
          <p:nvPr/>
        </p:nvSpPr>
        <p:spPr>
          <a:xfrm>
            <a:off x="457200" y="4495800"/>
            <a:ext cx="3733800" cy="369332"/>
          </a:xfrm>
          <a:prstGeom prst="rect">
            <a:avLst/>
          </a:prstGeom>
          <a:noFill/>
        </p:spPr>
        <p:txBody>
          <a:bodyPr wrap="square" rtlCol="0">
            <a:spAutoFit/>
          </a:bodyPr>
          <a:lstStyle/>
          <a:p>
            <a:r>
              <a:rPr lang="en-US" dirty="0" smtClean="0"/>
              <a:t>And the factors are?</a:t>
            </a:r>
            <a:endParaRPr lang="en-US" dirty="0"/>
          </a:p>
        </p:txBody>
      </p:sp>
      <p:sp>
        <p:nvSpPr>
          <p:cNvPr id="15" name="TextBox 14"/>
          <p:cNvSpPr txBox="1"/>
          <p:nvPr/>
        </p:nvSpPr>
        <p:spPr>
          <a:xfrm>
            <a:off x="533400" y="4953000"/>
            <a:ext cx="2438400" cy="1200329"/>
          </a:xfrm>
          <a:prstGeom prst="rect">
            <a:avLst/>
          </a:prstGeom>
          <a:noFill/>
        </p:spPr>
        <p:txBody>
          <a:bodyPr wrap="square" rtlCol="0">
            <a:spAutoFit/>
          </a:bodyPr>
          <a:lstStyle/>
          <a:p>
            <a:pPr marL="342900" indent="-342900">
              <a:buFont typeface="+mj-lt"/>
              <a:buAutoNum type="alphaUcPeriod"/>
            </a:pPr>
            <a:r>
              <a:rPr lang="en-US" dirty="0" smtClean="0"/>
              <a:t>(x-7)(x+2)</a:t>
            </a:r>
          </a:p>
          <a:p>
            <a:pPr marL="342900" indent="-342900">
              <a:buFont typeface="+mj-lt"/>
              <a:buAutoNum type="alphaUcPeriod"/>
            </a:pPr>
            <a:r>
              <a:rPr lang="en-US" dirty="0" smtClean="0"/>
              <a:t>(x-2)(x+7)</a:t>
            </a:r>
          </a:p>
          <a:p>
            <a:pPr marL="342900" indent="-342900">
              <a:buFont typeface="+mj-lt"/>
              <a:buAutoNum type="alphaUcPeriod"/>
            </a:pPr>
            <a:r>
              <a:rPr lang="en-US" dirty="0" smtClean="0"/>
              <a:t>(x+7)(x-2)</a:t>
            </a:r>
          </a:p>
          <a:p>
            <a:pPr marL="342900" indent="-342900">
              <a:buFont typeface="+mj-lt"/>
              <a:buAutoNum type="alphaUcPeriod"/>
            </a:pPr>
            <a:r>
              <a:rPr lang="en-US" dirty="0" smtClean="0"/>
              <a:t>(x-7)(x+2)</a:t>
            </a:r>
          </a:p>
        </p:txBody>
      </p:sp>
      <p:sp>
        <p:nvSpPr>
          <p:cNvPr id="16" name="Action Button: Forward or Next 15">
            <a:hlinkClick r:id="" action="ppaction://hlinkshowjump?jump=nextslide" highlightClick="1"/>
          </p:cNvPr>
          <p:cNvSpPr/>
          <p:nvPr/>
        </p:nvSpPr>
        <p:spPr>
          <a:xfrm>
            <a:off x="7924800" y="5867400"/>
            <a:ext cx="685800" cy="6858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Custom 16">
            <a:hlinkClick r:id="rId9" action="ppaction://hlinksldjump" highlightClick="1"/>
          </p:cNvPr>
          <p:cNvSpPr/>
          <p:nvPr/>
        </p:nvSpPr>
        <p:spPr>
          <a:xfrm>
            <a:off x="7086600" y="5867400"/>
            <a:ext cx="762000" cy="685800"/>
          </a:xfrm>
          <a:prstGeom prst="actionButtonBlank">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Quiz</a:t>
            </a:r>
            <a:endParaRPr lang="en-US" dirty="0">
              <a:solidFill>
                <a:schemeClr val="bg1"/>
              </a:solidFill>
            </a:endParaRPr>
          </a:p>
        </p:txBody>
      </p:sp>
      <p:sp>
        <p:nvSpPr>
          <p:cNvPr id="18" name="Action Button: Home 17">
            <a:hlinkClick r:id="rId10" action="ppaction://hlinksldjump" highlightClick="1"/>
          </p:cNvPr>
          <p:cNvSpPr/>
          <p:nvPr/>
        </p:nvSpPr>
        <p:spPr>
          <a:xfrm>
            <a:off x="6400800" y="5867400"/>
            <a:ext cx="609600" cy="6858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ction Button: Back or Previous 18">
            <a:hlinkClick r:id="" action="ppaction://hlinkshowjump?jump=previousslide" highlightClick="1"/>
          </p:cNvPr>
          <p:cNvSpPr/>
          <p:nvPr/>
        </p:nvSpPr>
        <p:spPr>
          <a:xfrm>
            <a:off x="5715000" y="5867400"/>
            <a:ext cx="6096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Box Method Quiz</a:t>
            </a:r>
            <a:endParaRPr lang="en-US" dirty="0"/>
          </a:p>
        </p:txBody>
      </p:sp>
      <p:sp>
        <p:nvSpPr>
          <p:cNvPr id="3" name="TextBox 2"/>
          <p:cNvSpPr txBox="1"/>
          <p:nvPr/>
        </p:nvSpPr>
        <p:spPr>
          <a:xfrm>
            <a:off x="609600" y="1828800"/>
            <a:ext cx="3200400" cy="1477328"/>
          </a:xfrm>
          <a:prstGeom prst="rect">
            <a:avLst/>
          </a:prstGeom>
          <a:noFill/>
        </p:spPr>
        <p:txBody>
          <a:bodyPr wrap="square" rtlCol="0">
            <a:spAutoFit/>
          </a:bodyPr>
          <a:lstStyle/>
          <a:p>
            <a:r>
              <a:rPr lang="en-US" sz="2400" dirty="0" smtClean="0"/>
              <a:t>1.  Factor the following polynomial using the box method.</a:t>
            </a:r>
          </a:p>
          <a:p>
            <a:endParaRPr lang="en-US" dirty="0"/>
          </a:p>
        </p:txBody>
      </p:sp>
      <p:graphicFrame>
        <p:nvGraphicFramePr>
          <p:cNvPr id="4" name="Object 3"/>
          <p:cNvGraphicFramePr>
            <a:graphicFrameLocks noChangeAspect="1"/>
          </p:cNvGraphicFramePr>
          <p:nvPr/>
        </p:nvGraphicFramePr>
        <p:xfrm>
          <a:off x="762000" y="3048000"/>
          <a:ext cx="2590800" cy="533400"/>
        </p:xfrm>
        <a:graphic>
          <a:graphicData uri="http://schemas.openxmlformats.org/presentationml/2006/ole">
            <mc:AlternateContent xmlns:mc="http://schemas.openxmlformats.org/markup-compatibility/2006">
              <mc:Choice xmlns:v="urn:schemas-microsoft-com:vml" Requires="v">
                <p:oleObj spid="_x0000_s27651" name="Equation" r:id="rId3" imgW="761760" imgH="203040" progId="Equation.3">
                  <p:embed/>
                </p:oleObj>
              </mc:Choice>
              <mc:Fallback>
                <p:oleObj name="Equation" r:id="rId3" imgW="76176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048000"/>
                        <a:ext cx="25908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457200" y="3886200"/>
            <a:ext cx="2971800" cy="2246769"/>
          </a:xfrm>
          <a:prstGeom prst="rect">
            <a:avLst/>
          </a:prstGeom>
          <a:noFill/>
        </p:spPr>
        <p:txBody>
          <a:bodyPr wrap="square" rtlCol="0">
            <a:spAutoFit/>
          </a:bodyPr>
          <a:lstStyle/>
          <a:p>
            <a:pPr marL="342900" indent="-342900">
              <a:buFont typeface="+mj-lt"/>
              <a:buAutoNum type="alphaUcPeriod"/>
            </a:pPr>
            <a:r>
              <a:rPr lang="en-US" sz="2800" dirty="0" smtClean="0">
                <a:latin typeface="Times New Roman" pitchFamily="18" charset="0"/>
                <a:cs typeface="Times New Roman" pitchFamily="18" charset="0"/>
                <a:hlinkClick r:id="rId5" action="ppaction://hlinksldjump"/>
              </a:rPr>
              <a:t>(x+6)(x+2)</a:t>
            </a:r>
            <a:endParaRPr lang="en-US" sz="2800" dirty="0" smtClean="0">
              <a:latin typeface="Times New Roman" pitchFamily="18" charset="0"/>
              <a:cs typeface="Times New Roman" pitchFamily="18" charset="0"/>
            </a:endParaRPr>
          </a:p>
          <a:p>
            <a:pPr marL="342900" indent="-342900">
              <a:buFont typeface="+mj-lt"/>
              <a:buAutoNum type="alphaUcPeriod"/>
            </a:pPr>
            <a:r>
              <a:rPr lang="en-US" sz="2800" dirty="0" smtClean="0">
                <a:latin typeface="Times New Roman" pitchFamily="18" charset="0"/>
                <a:cs typeface="Times New Roman" pitchFamily="18" charset="0"/>
                <a:hlinkClick r:id="rId5" action="ppaction://hlinksldjump"/>
              </a:rPr>
              <a:t>(x+12)(x+1)</a:t>
            </a:r>
            <a:endParaRPr lang="en-US" sz="2800" dirty="0" smtClean="0">
              <a:latin typeface="Times New Roman" pitchFamily="18" charset="0"/>
              <a:cs typeface="Times New Roman" pitchFamily="18" charset="0"/>
            </a:endParaRPr>
          </a:p>
          <a:p>
            <a:pPr marL="342900" indent="-342900">
              <a:buFont typeface="+mj-lt"/>
              <a:buAutoNum type="alphaUcPeriod"/>
            </a:pPr>
            <a:r>
              <a:rPr lang="en-US" sz="2800" dirty="0" smtClean="0">
                <a:latin typeface="Times New Roman" pitchFamily="18" charset="0"/>
                <a:cs typeface="Times New Roman" pitchFamily="18" charset="0"/>
                <a:hlinkClick r:id="rId6" action="ppaction://hlinksldjump"/>
              </a:rPr>
              <a:t>(x+4)(x+3)</a:t>
            </a:r>
            <a:endParaRPr lang="en-US" sz="2800" dirty="0" smtClean="0">
              <a:latin typeface="Times New Roman" pitchFamily="18" charset="0"/>
              <a:cs typeface="Times New Roman" pitchFamily="18" charset="0"/>
            </a:endParaRPr>
          </a:p>
          <a:p>
            <a:pPr marL="342900" indent="-342900">
              <a:buFont typeface="+mj-lt"/>
              <a:buAutoNum type="alphaUcPeriod"/>
            </a:pPr>
            <a:r>
              <a:rPr lang="en-US" sz="2800" dirty="0" smtClean="0">
                <a:latin typeface="Times New Roman" pitchFamily="18" charset="0"/>
                <a:cs typeface="Times New Roman" pitchFamily="18" charset="0"/>
                <a:hlinkClick r:id="rId5" action="ppaction://hlinksldjump"/>
              </a:rPr>
              <a:t>(x+2)(x+6)</a:t>
            </a:r>
            <a:endParaRPr lang="en-US" sz="2800" dirty="0" smtClean="0">
              <a:latin typeface="Times New Roman" pitchFamily="18" charset="0"/>
              <a:cs typeface="Times New Roman" pitchFamily="18" charset="0"/>
            </a:endParaRPr>
          </a:p>
          <a:p>
            <a:pPr marL="342900" indent="-342900">
              <a:buFont typeface="+mj-lt"/>
              <a:buAutoNum type="alphaUcPeriod"/>
            </a:pPr>
            <a:r>
              <a:rPr lang="en-US" sz="2800" dirty="0" smtClean="0">
                <a:latin typeface="Times New Roman" pitchFamily="18" charset="0"/>
                <a:cs typeface="Times New Roman" pitchFamily="18" charset="0"/>
                <a:hlinkClick r:id="rId6" action="ppaction://hlinksldjump"/>
              </a:rPr>
              <a:t>(x+3)(x+4)</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600200" y="990600"/>
            <a:ext cx="5867400" cy="3429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Not Quite take a second look</a:t>
            </a:r>
            <a:endParaRPr lang="en-US" sz="2400" dirty="0"/>
          </a:p>
        </p:txBody>
      </p:sp>
      <p:sp>
        <p:nvSpPr>
          <p:cNvPr id="3" name="Action Button: Home 2">
            <a:hlinkClick r:id="rId2" action="ppaction://hlinksldjump" highlightClick="1"/>
          </p:cNvPr>
          <p:cNvSpPr/>
          <p:nvPr/>
        </p:nvSpPr>
        <p:spPr>
          <a:xfrm>
            <a:off x="4114800" y="5943600"/>
            <a:ext cx="990600" cy="6096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rId3" action="ppaction://hlinksldjump" highlightClick="1"/>
          </p:cNvPr>
          <p:cNvSpPr/>
          <p:nvPr/>
        </p:nvSpPr>
        <p:spPr>
          <a:xfrm>
            <a:off x="457200" y="5943600"/>
            <a:ext cx="9906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47800" y="4495800"/>
            <a:ext cx="6553200" cy="369332"/>
          </a:xfrm>
          <a:prstGeom prst="rect">
            <a:avLst/>
          </a:prstGeom>
          <a:noFill/>
        </p:spPr>
        <p:txBody>
          <a:bodyPr wrap="square" rtlCol="0">
            <a:spAutoFit/>
          </a:bodyPr>
          <a:lstStyle/>
          <a:p>
            <a:r>
              <a:rPr lang="en-US" dirty="0" smtClean="0"/>
              <a:t>Take a look at how you combined your factors!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iley Face 1"/>
          <p:cNvSpPr/>
          <p:nvPr/>
        </p:nvSpPr>
        <p:spPr>
          <a:xfrm>
            <a:off x="2819400" y="609600"/>
            <a:ext cx="3962400" cy="3581400"/>
          </a:xfrm>
          <a:prstGeom prst="smileyFace">
            <a:avLst/>
          </a:prstGeom>
          <a:solidFill>
            <a:srgbClr val="FFFF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p:cNvSpPr txBox="1"/>
          <p:nvPr/>
        </p:nvSpPr>
        <p:spPr>
          <a:xfrm>
            <a:off x="1676400" y="4267200"/>
            <a:ext cx="6019800" cy="646331"/>
          </a:xfrm>
          <a:prstGeom prst="rect">
            <a:avLst/>
          </a:prstGeom>
          <a:noFill/>
        </p:spPr>
        <p:txBody>
          <a:bodyPr wrap="square" rtlCol="0">
            <a:spAutoFit/>
          </a:bodyPr>
          <a:lstStyle/>
          <a:p>
            <a:pPr algn="ctr"/>
            <a:r>
              <a:rPr lang="en-US" dirty="0" smtClean="0"/>
              <a:t>Did you know that both C and E are correct answers?  With multiplication the order does not matter. </a:t>
            </a:r>
            <a:endParaRPr lang="en-US" dirty="0"/>
          </a:p>
        </p:txBody>
      </p:sp>
      <p:sp>
        <p:nvSpPr>
          <p:cNvPr id="5" name="Action Button: Back or Previous 4">
            <a:hlinkClick r:id="rId3" action="ppaction://hlinksldjump" highlightClick="1"/>
          </p:cNvPr>
          <p:cNvSpPr/>
          <p:nvPr/>
        </p:nvSpPr>
        <p:spPr>
          <a:xfrm>
            <a:off x="533400" y="5562600"/>
            <a:ext cx="990600" cy="8382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4" action="ppaction://hlinksldjump" highlightClick="1"/>
          </p:cNvPr>
          <p:cNvSpPr/>
          <p:nvPr/>
        </p:nvSpPr>
        <p:spPr>
          <a:xfrm>
            <a:off x="3886200" y="5562600"/>
            <a:ext cx="1524000" cy="8382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Forward or Next 6">
            <a:hlinkClick r:id="rId5" action="ppaction://hlinksldjump" highlightClick="1"/>
          </p:cNvPr>
          <p:cNvSpPr/>
          <p:nvPr/>
        </p:nvSpPr>
        <p:spPr>
          <a:xfrm>
            <a:off x="7239000" y="5562600"/>
            <a:ext cx="1295400" cy="7620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762000"/>
            <a:ext cx="8001000" cy="523220"/>
          </a:xfrm>
          <a:prstGeom prst="rect">
            <a:avLst/>
          </a:prstGeom>
          <a:noFill/>
        </p:spPr>
        <p:txBody>
          <a:bodyPr wrap="square" rtlCol="0">
            <a:spAutoFit/>
          </a:bodyPr>
          <a:lstStyle/>
          <a:p>
            <a:pPr algn="ctr"/>
            <a:r>
              <a:rPr lang="en-US" sz="2800" dirty="0" smtClean="0"/>
              <a:t>The Box Method Quiz continued…….</a:t>
            </a:r>
            <a:endParaRPr lang="en-US" sz="2800" dirty="0"/>
          </a:p>
        </p:txBody>
      </p:sp>
      <p:graphicFrame>
        <p:nvGraphicFramePr>
          <p:cNvPr id="3" name="Object 2"/>
          <p:cNvGraphicFramePr>
            <a:graphicFrameLocks noChangeAspect="1"/>
          </p:cNvGraphicFramePr>
          <p:nvPr/>
        </p:nvGraphicFramePr>
        <p:xfrm>
          <a:off x="3352800" y="2743200"/>
          <a:ext cx="2286000" cy="562708"/>
        </p:xfrm>
        <a:graphic>
          <a:graphicData uri="http://schemas.openxmlformats.org/presentationml/2006/ole">
            <mc:AlternateContent xmlns:mc="http://schemas.openxmlformats.org/markup-compatibility/2006">
              <mc:Choice xmlns:v="urn:schemas-microsoft-com:vml" Requires="v">
                <p:oleObj spid="_x0000_s28675" name="Equation" r:id="rId3" imgW="825480" imgH="203040" progId="Equation.3">
                  <p:embed/>
                </p:oleObj>
              </mc:Choice>
              <mc:Fallback>
                <p:oleObj name="Equation" r:id="rId3" imgW="82548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743200"/>
                        <a:ext cx="2286000" cy="5627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a:xfrm>
            <a:off x="838200" y="1371600"/>
            <a:ext cx="7696200" cy="954107"/>
          </a:xfrm>
          <a:prstGeom prst="rect">
            <a:avLst/>
          </a:prstGeom>
        </p:spPr>
        <p:txBody>
          <a:bodyPr wrap="square">
            <a:spAutoFit/>
          </a:bodyPr>
          <a:lstStyle/>
          <a:p>
            <a:pPr algn="ctr"/>
            <a:r>
              <a:rPr lang="en-US" sz="2800" dirty="0" smtClean="0"/>
              <a:t>2.  Factor the following polynomial using the box method.</a:t>
            </a:r>
          </a:p>
        </p:txBody>
      </p:sp>
      <p:sp>
        <p:nvSpPr>
          <p:cNvPr id="5" name="TextBox 4"/>
          <p:cNvSpPr txBox="1"/>
          <p:nvPr/>
        </p:nvSpPr>
        <p:spPr>
          <a:xfrm>
            <a:off x="2819400" y="3810000"/>
            <a:ext cx="3505200" cy="2246769"/>
          </a:xfrm>
          <a:prstGeom prst="rect">
            <a:avLst/>
          </a:prstGeom>
          <a:noFill/>
        </p:spPr>
        <p:txBody>
          <a:bodyPr wrap="square" rtlCol="0">
            <a:spAutoFit/>
          </a:bodyPr>
          <a:lstStyle/>
          <a:p>
            <a:pPr marL="342900" indent="-342900" algn="ctr">
              <a:buFont typeface="+mj-lt"/>
              <a:buAutoNum type="alphaUcPeriod"/>
            </a:pPr>
            <a:r>
              <a:rPr lang="en-US" sz="2800" dirty="0" smtClean="0">
                <a:latin typeface="Times New Roman" pitchFamily="18" charset="0"/>
                <a:cs typeface="Times New Roman" pitchFamily="18" charset="0"/>
                <a:hlinkClick r:id="rId5" action="ppaction://hlinksldjump"/>
              </a:rPr>
              <a:t>(x-3)(x+7)</a:t>
            </a:r>
            <a:endParaRPr lang="en-US" sz="2800" dirty="0" smtClean="0">
              <a:latin typeface="Times New Roman" pitchFamily="18" charset="0"/>
              <a:cs typeface="Times New Roman" pitchFamily="18" charset="0"/>
            </a:endParaRPr>
          </a:p>
          <a:p>
            <a:pPr marL="342900" indent="-342900" algn="ctr">
              <a:buFont typeface="+mj-lt"/>
              <a:buAutoNum type="alphaUcPeriod"/>
            </a:pPr>
            <a:r>
              <a:rPr lang="en-US" sz="2800" dirty="0" smtClean="0">
                <a:latin typeface="Times New Roman" pitchFamily="18" charset="0"/>
                <a:cs typeface="Times New Roman" pitchFamily="18" charset="0"/>
                <a:hlinkClick r:id="rId5" action="ppaction://hlinksldjump"/>
              </a:rPr>
              <a:t>(x-7)(x+3)</a:t>
            </a:r>
            <a:endParaRPr lang="en-US" sz="2800" dirty="0" smtClean="0">
              <a:latin typeface="Times New Roman" pitchFamily="18" charset="0"/>
              <a:cs typeface="Times New Roman" pitchFamily="18" charset="0"/>
            </a:endParaRPr>
          </a:p>
          <a:p>
            <a:pPr marL="342900" indent="-342900" algn="ctr">
              <a:buFont typeface="+mj-lt"/>
              <a:buAutoNum type="alphaUcPeriod"/>
            </a:pPr>
            <a:r>
              <a:rPr lang="en-US" sz="2800" dirty="0" smtClean="0">
                <a:latin typeface="Times New Roman" pitchFamily="18" charset="0"/>
                <a:cs typeface="Times New Roman" pitchFamily="18" charset="0"/>
                <a:hlinkClick r:id="rId6" action="ppaction://hlinksldjump"/>
              </a:rPr>
              <a:t>(x-3)(x-7)</a:t>
            </a:r>
            <a:endParaRPr lang="en-US" sz="2800" dirty="0" smtClean="0">
              <a:latin typeface="Times New Roman" pitchFamily="18" charset="0"/>
              <a:cs typeface="Times New Roman" pitchFamily="18" charset="0"/>
            </a:endParaRPr>
          </a:p>
          <a:p>
            <a:pPr marL="342900" indent="-342900" algn="ctr">
              <a:buFont typeface="+mj-lt"/>
              <a:buAutoNum type="alphaUcPeriod"/>
            </a:pPr>
            <a:r>
              <a:rPr lang="en-US" sz="2800" dirty="0" smtClean="0">
                <a:latin typeface="Times New Roman" pitchFamily="18" charset="0"/>
                <a:cs typeface="Times New Roman" pitchFamily="18" charset="0"/>
                <a:hlinkClick r:id="rId6" action="ppaction://hlinksldjump"/>
              </a:rPr>
              <a:t>(x-7)(x-3)</a:t>
            </a:r>
            <a:endParaRPr lang="en-US" sz="2800" dirty="0" smtClean="0">
              <a:latin typeface="Times New Roman" pitchFamily="18" charset="0"/>
              <a:cs typeface="Times New Roman" pitchFamily="18" charset="0"/>
            </a:endParaRPr>
          </a:p>
          <a:p>
            <a:pPr marL="342900" indent="-342900" algn="ctr">
              <a:buFont typeface="+mj-lt"/>
              <a:buAutoNum type="alphaUcPeriod"/>
            </a:pPr>
            <a:r>
              <a:rPr lang="en-US" sz="2800" dirty="0" smtClean="0">
                <a:latin typeface="Times New Roman" pitchFamily="18" charset="0"/>
                <a:cs typeface="Times New Roman" pitchFamily="18" charset="0"/>
                <a:hlinkClick r:id="rId5" action="ppaction://hlinksldjump"/>
              </a:rPr>
              <a:t>(x+3)(x+7)</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600200" y="990600"/>
            <a:ext cx="5867400" cy="3429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Not Quite take a second look</a:t>
            </a:r>
            <a:endParaRPr lang="en-US" sz="2400" dirty="0"/>
          </a:p>
        </p:txBody>
      </p:sp>
      <p:sp>
        <p:nvSpPr>
          <p:cNvPr id="3" name="Action Button: Home 2">
            <a:hlinkClick r:id="rId2" action="ppaction://hlinksldjump" highlightClick="1"/>
          </p:cNvPr>
          <p:cNvSpPr/>
          <p:nvPr/>
        </p:nvSpPr>
        <p:spPr>
          <a:xfrm>
            <a:off x="4114800" y="5943600"/>
            <a:ext cx="990600" cy="6096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rId3" action="ppaction://hlinksldjump" highlightClick="1"/>
          </p:cNvPr>
          <p:cNvSpPr/>
          <p:nvPr/>
        </p:nvSpPr>
        <p:spPr>
          <a:xfrm>
            <a:off x="457200" y="5943600"/>
            <a:ext cx="9906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47800" y="4495800"/>
            <a:ext cx="6553200" cy="369332"/>
          </a:xfrm>
          <a:prstGeom prst="rect">
            <a:avLst/>
          </a:prstGeom>
          <a:noFill/>
        </p:spPr>
        <p:txBody>
          <a:bodyPr wrap="square" rtlCol="0">
            <a:spAutoFit/>
          </a:bodyPr>
          <a:lstStyle/>
          <a:p>
            <a:r>
              <a:rPr lang="en-US" dirty="0" smtClean="0"/>
              <a:t>Take a look at how you combined your factors!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iley Face 1"/>
          <p:cNvSpPr/>
          <p:nvPr/>
        </p:nvSpPr>
        <p:spPr>
          <a:xfrm>
            <a:off x="2819400" y="609600"/>
            <a:ext cx="3962400" cy="3581400"/>
          </a:xfrm>
          <a:prstGeom prst="smileyFace">
            <a:avLst/>
          </a:prstGeom>
          <a:solidFill>
            <a:srgbClr val="FFFF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p:cNvSpPr txBox="1"/>
          <p:nvPr/>
        </p:nvSpPr>
        <p:spPr>
          <a:xfrm>
            <a:off x="1676400" y="4267200"/>
            <a:ext cx="6019800" cy="646331"/>
          </a:xfrm>
          <a:prstGeom prst="rect">
            <a:avLst/>
          </a:prstGeom>
          <a:noFill/>
        </p:spPr>
        <p:txBody>
          <a:bodyPr wrap="square" rtlCol="0">
            <a:spAutoFit/>
          </a:bodyPr>
          <a:lstStyle/>
          <a:p>
            <a:pPr algn="ctr"/>
            <a:r>
              <a:rPr lang="en-US" dirty="0" smtClean="0"/>
              <a:t>Did you know that both C and D are correct answers?  With multiplication the order does not matter. </a:t>
            </a:r>
            <a:endParaRPr lang="en-US" dirty="0"/>
          </a:p>
        </p:txBody>
      </p:sp>
      <p:sp>
        <p:nvSpPr>
          <p:cNvPr id="5" name="Action Button: Back or Previous 4">
            <a:hlinkClick r:id="rId2" action="ppaction://hlinksldjump" highlightClick="1"/>
          </p:cNvPr>
          <p:cNvSpPr/>
          <p:nvPr/>
        </p:nvSpPr>
        <p:spPr>
          <a:xfrm>
            <a:off x="533400" y="5715000"/>
            <a:ext cx="1143000" cy="8382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3" action="ppaction://hlinksldjump" highlightClick="1"/>
          </p:cNvPr>
          <p:cNvSpPr/>
          <p:nvPr/>
        </p:nvSpPr>
        <p:spPr>
          <a:xfrm>
            <a:off x="3962400" y="5638800"/>
            <a:ext cx="1524000" cy="8382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Forward or Next 6">
            <a:hlinkClick r:id="rId4" action="ppaction://hlinksldjump" highlightClick="1"/>
          </p:cNvPr>
          <p:cNvSpPr/>
          <p:nvPr/>
        </p:nvSpPr>
        <p:spPr>
          <a:xfrm>
            <a:off x="7543800" y="5715000"/>
            <a:ext cx="1066800" cy="7620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762000"/>
            <a:ext cx="8382000" cy="523220"/>
          </a:xfrm>
          <a:prstGeom prst="rect">
            <a:avLst/>
          </a:prstGeom>
          <a:noFill/>
        </p:spPr>
        <p:txBody>
          <a:bodyPr wrap="square" rtlCol="0">
            <a:spAutoFit/>
          </a:bodyPr>
          <a:lstStyle/>
          <a:p>
            <a:pPr algn="ctr"/>
            <a:r>
              <a:rPr lang="en-US" sz="2800" dirty="0" smtClean="0">
                <a:latin typeface="+mj-lt"/>
              </a:rPr>
              <a:t>The Box Method Quiz Round 1 Finale</a:t>
            </a:r>
            <a:endParaRPr lang="en-US" sz="2800" dirty="0">
              <a:latin typeface="+mj-lt"/>
            </a:endParaRPr>
          </a:p>
        </p:txBody>
      </p:sp>
      <p:sp>
        <p:nvSpPr>
          <p:cNvPr id="3" name="Rectangle 2"/>
          <p:cNvSpPr/>
          <p:nvPr/>
        </p:nvSpPr>
        <p:spPr>
          <a:xfrm>
            <a:off x="685800" y="1295400"/>
            <a:ext cx="8001000" cy="954107"/>
          </a:xfrm>
          <a:prstGeom prst="rect">
            <a:avLst/>
          </a:prstGeom>
        </p:spPr>
        <p:txBody>
          <a:bodyPr wrap="square">
            <a:spAutoFit/>
          </a:bodyPr>
          <a:lstStyle/>
          <a:p>
            <a:pPr algn="ctr"/>
            <a:r>
              <a:rPr lang="en-US" sz="2800" dirty="0" smtClean="0"/>
              <a:t>3.  Factor the following polynomial using the box method.</a:t>
            </a:r>
          </a:p>
        </p:txBody>
      </p:sp>
      <p:graphicFrame>
        <p:nvGraphicFramePr>
          <p:cNvPr id="4" name="Object 3"/>
          <p:cNvGraphicFramePr>
            <a:graphicFrameLocks noChangeAspect="1"/>
          </p:cNvGraphicFramePr>
          <p:nvPr/>
        </p:nvGraphicFramePr>
        <p:xfrm>
          <a:off x="3048000" y="2362200"/>
          <a:ext cx="3352800" cy="685800"/>
        </p:xfrm>
        <a:graphic>
          <a:graphicData uri="http://schemas.openxmlformats.org/presentationml/2006/ole">
            <mc:AlternateContent xmlns:mc="http://schemas.openxmlformats.org/markup-compatibility/2006">
              <mc:Choice xmlns:v="urn:schemas-microsoft-com:vml" Requires="v">
                <p:oleObj spid="_x0000_s29699" name="Equation" r:id="rId3" imgW="761760" imgH="203040" progId="Equation.3">
                  <p:embed/>
                </p:oleObj>
              </mc:Choice>
              <mc:Fallback>
                <p:oleObj name="Equation" r:id="rId3" imgW="76176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362200"/>
                        <a:ext cx="33528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2971800" y="3581400"/>
            <a:ext cx="3352800" cy="3108543"/>
          </a:xfrm>
          <a:prstGeom prst="rect">
            <a:avLst/>
          </a:prstGeom>
          <a:noFill/>
        </p:spPr>
        <p:txBody>
          <a:bodyPr wrap="square" rtlCol="0">
            <a:spAutoFit/>
          </a:bodyPr>
          <a:lstStyle/>
          <a:p>
            <a:pPr marL="514350" indent="-514350">
              <a:buFont typeface="+mj-lt"/>
              <a:buAutoNum type="alphaUcPeriod"/>
            </a:pPr>
            <a:r>
              <a:rPr lang="en-US" sz="2800" dirty="0" smtClean="0">
                <a:latin typeface="Times New Roman" pitchFamily="18" charset="0"/>
                <a:cs typeface="Times New Roman" pitchFamily="18" charset="0"/>
                <a:hlinkClick r:id="rId5" action="ppaction://hlinksldjump"/>
              </a:rPr>
              <a:t>(x-5)(x+3)</a:t>
            </a:r>
            <a:endParaRPr lang="en-US" sz="2800" dirty="0" smtClean="0">
              <a:latin typeface="Times New Roman" pitchFamily="18" charset="0"/>
              <a:cs typeface="Times New Roman" pitchFamily="18" charset="0"/>
            </a:endParaRPr>
          </a:p>
          <a:p>
            <a:pPr marL="514350" indent="-514350">
              <a:buFont typeface="+mj-lt"/>
              <a:buAutoNum type="alphaUcPeriod"/>
            </a:pPr>
            <a:r>
              <a:rPr lang="en-US" sz="2800" dirty="0" smtClean="0">
                <a:latin typeface="Times New Roman" pitchFamily="18" charset="0"/>
                <a:cs typeface="Times New Roman" pitchFamily="18" charset="0"/>
                <a:hlinkClick r:id="rId5" action="ppaction://hlinksldjump"/>
              </a:rPr>
              <a:t>(x-12)(x+2)</a:t>
            </a:r>
            <a:endParaRPr lang="en-US" sz="2800" dirty="0" smtClean="0">
              <a:latin typeface="Times New Roman" pitchFamily="18" charset="0"/>
              <a:cs typeface="Times New Roman" pitchFamily="18" charset="0"/>
            </a:endParaRPr>
          </a:p>
          <a:p>
            <a:pPr marL="514350" indent="-514350">
              <a:buFont typeface="+mj-lt"/>
              <a:buAutoNum type="alphaUcPeriod"/>
            </a:pPr>
            <a:r>
              <a:rPr lang="en-US" sz="2800" dirty="0" smtClean="0">
                <a:latin typeface="Times New Roman" pitchFamily="18" charset="0"/>
                <a:cs typeface="Times New Roman" pitchFamily="18" charset="0"/>
                <a:hlinkClick r:id="rId5" action="ppaction://hlinksldjump"/>
              </a:rPr>
              <a:t>(x+3)(x-5)</a:t>
            </a:r>
            <a:endParaRPr lang="en-US" sz="2800" dirty="0" smtClean="0">
              <a:latin typeface="Times New Roman" pitchFamily="18" charset="0"/>
              <a:cs typeface="Times New Roman" pitchFamily="18" charset="0"/>
            </a:endParaRPr>
          </a:p>
          <a:p>
            <a:pPr marL="514350" indent="-514350">
              <a:buFont typeface="+mj-lt"/>
              <a:buAutoNum type="alphaUcPeriod"/>
            </a:pPr>
            <a:r>
              <a:rPr lang="en-US" sz="2800" dirty="0" smtClean="0">
                <a:latin typeface="Times New Roman" pitchFamily="18" charset="0"/>
                <a:cs typeface="Times New Roman" pitchFamily="18" charset="0"/>
                <a:hlinkClick r:id="rId5" action="ppaction://hlinksldjump"/>
              </a:rPr>
              <a:t>(x-24)(x+1)</a:t>
            </a:r>
            <a:endParaRPr lang="en-US" sz="2800" dirty="0" smtClean="0">
              <a:latin typeface="Times New Roman" pitchFamily="18" charset="0"/>
              <a:cs typeface="Times New Roman" pitchFamily="18" charset="0"/>
            </a:endParaRPr>
          </a:p>
          <a:p>
            <a:pPr marL="514350" indent="-514350">
              <a:buFont typeface="+mj-lt"/>
              <a:buAutoNum type="alphaUcPeriod"/>
            </a:pPr>
            <a:r>
              <a:rPr lang="en-US" sz="2800" dirty="0" smtClean="0">
                <a:latin typeface="Times New Roman" pitchFamily="18" charset="0"/>
                <a:cs typeface="Times New Roman" pitchFamily="18" charset="0"/>
                <a:hlinkClick r:id="rId6" action="ppaction://hlinksldjump"/>
              </a:rPr>
              <a:t>(x-8)(x+3)</a:t>
            </a:r>
            <a:endParaRPr lang="en-US" sz="2800" dirty="0" smtClean="0">
              <a:latin typeface="Times New Roman" pitchFamily="18" charset="0"/>
              <a:cs typeface="Times New Roman" pitchFamily="18" charset="0"/>
            </a:endParaRPr>
          </a:p>
          <a:p>
            <a:pPr marL="514350" indent="-514350">
              <a:buFont typeface="+mj-lt"/>
              <a:buAutoNum type="alphaUcPeriod"/>
            </a:pPr>
            <a:endParaRPr lang="en-US" sz="2800" dirty="0" smtClean="0">
              <a:latin typeface="Times New Roman" pitchFamily="18" charset="0"/>
              <a:cs typeface="Times New Roman" pitchFamily="18" charset="0"/>
            </a:endParaRPr>
          </a:p>
          <a:p>
            <a:pPr marL="514350" indent="-514350">
              <a:buFont typeface="+mj-lt"/>
              <a:buAutoNum type="alphaUcPeriod"/>
            </a:pP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600200" y="990600"/>
            <a:ext cx="5867400" cy="3429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Not Quite take a second look</a:t>
            </a:r>
            <a:endParaRPr lang="en-US" sz="2400" dirty="0"/>
          </a:p>
        </p:txBody>
      </p:sp>
      <p:sp>
        <p:nvSpPr>
          <p:cNvPr id="3" name="Action Button: Home 2">
            <a:hlinkClick r:id="rId2" action="ppaction://hlinksldjump" highlightClick="1"/>
          </p:cNvPr>
          <p:cNvSpPr/>
          <p:nvPr/>
        </p:nvSpPr>
        <p:spPr>
          <a:xfrm>
            <a:off x="4114800" y="5867400"/>
            <a:ext cx="990600" cy="6096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rId3" action="ppaction://hlinksldjump" highlightClick="1"/>
          </p:cNvPr>
          <p:cNvSpPr/>
          <p:nvPr/>
        </p:nvSpPr>
        <p:spPr>
          <a:xfrm>
            <a:off x="457200" y="5943600"/>
            <a:ext cx="9906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47800" y="4495800"/>
            <a:ext cx="6553200" cy="369332"/>
          </a:xfrm>
          <a:prstGeom prst="rect">
            <a:avLst/>
          </a:prstGeom>
          <a:noFill/>
        </p:spPr>
        <p:txBody>
          <a:bodyPr wrap="square" rtlCol="0">
            <a:spAutoFit/>
          </a:bodyPr>
          <a:lstStyle/>
          <a:p>
            <a:r>
              <a:rPr lang="en-US" dirty="0" smtClean="0"/>
              <a:t>Take a look at how you combined your factors!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iley Face 1"/>
          <p:cNvSpPr/>
          <p:nvPr/>
        </p:nvSpPr>
        <p:spPr>
          <a:xfrm>
            <a:off x="2819400" y="609600"/>
            <a:ext cx="3962400" cy="3581400"/>
          </a:xfrm>
          <a:prstGeom prst="smileyFace">
            <a:avLst/>
          </a:prstGeom>
          <a:solidFill>
            <a:srgbClr val="FFFF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p:cNvSpPr txBox="1"/>
          <p:nvPr/>
        </p:nvSpPr>
        <p:spPr>
          <a:xfrm>
            <a:off x="1676400" y="4267200"/>
            <a:ext cx="6019800" cy="369332"/>
          </a:xfrm>
          <a:prstGeom prst="rect">
            <a:avLst/>
          </a:prstGeom>
          <a:noFill/>
        </p:spPr>
        <p:txBody>
          <a:bodyPr wrap="square" rtlCol="0">
            <a:spAutoFit/>
          </a:bodyPr>
          <a:lstStyle/>
          <a:p>
            <a:pPr algn="ctr"/>
            <a:r>
              <a:rPr lang="en-US" dirty="0" smtClean="0"/>
              <a:t>Did you know that E is the only correct answer?  </a:t>
            </a:r>
            <a:endParaRPr lang="en-US" dirty="0"/>
          </a:p>
        </p:txBody>
      </p:sp>
      <p:sp>
        <p:nvSpPr>
          <p:cNvPr id="5" name="Action Button: Back or Previous 4">
            <a:hlinkClick r:id="rId3" action="ppaction://hlinksldjump" highlightClick="1"/>
          </p:cNvPr>
          <p:cNvSpPr/>
          <p:nvPr/>
        </p:nvSpPr>
        <p:spPr>
          <a:xfrm>
            <a:off x="533400" y="5943600"/>
            <a:ext cx="990600" cy="6096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4" action="ppaction://hlinksldjump" highlightClick="1"/>
          </p:cNvPr>
          <p:cNvSpPr/>
          <p:nvPr/>
        </p:nvSpPr>
        <p:spPr>
          <a:xfrm>
            <a:off x="3886200" y="5791200"/>
            <a:ext cx="1524000" cy="8382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Custom 6">
            <a:hlinkClick r:id="" action="ppaction://hlinkshowjump?jump=nextslide" highlightClick="1"/>
          </p:cNvPr>
          <p:cNvSpPr/>
          <p:nvPr/>
        </p:nvSpPr>
        <p:spPr>
          <a:xfrm>
            <a:off x="6324600" y="5791200"/>
            <a:ext cx="2514600" cy="838200"/>
          </a:xfrm>
          <a:prstGeom prst="actionButtonBlank">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On  To Factor By Grouping</a:t>
            </a:r>
            <a:endParaRPr lang="en-US"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2"/>
                                        </p:tgtEl>
                                      </p:cBhvr>
                                      <p:by x="150000" y="150000"/>
                                    </p:animScale>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Factor By Grouping Tutorial</a:t>
            </a:r>
            <a:endParaRPr lang="en-US" dirty="0"/>
          </a:p>
        </p:txBody>
      </p:sp>
      <p:sp>
        <p:nvSpPr>
          <p:cNvPr id="3" name="Content Placeholder 2"/>
          <p:cNvSpPr>
            <a:spLocks noGrp="1"/>
          </p:cNvSpPr>
          <p:nvPr>
            <p:ph sz="half" idx="1"/>
          </p:nvPr>
        </p:nvSpPr>
        <p:spPr>
          <a:xfrm>
            <a:off x="457200" y="1524000"/>
            <a:ext cx="3733800" cy="4572000"/>
          </a:xfrm>
        </p:spPr>
        <p:txBody>
          <a:bodyPr>
            <a:normAutofit fontScale="85000" lnSpcReduction="20000"/>
          </a:bodyPr>
          <a:lstStyle/>
          <a:p>
            <a:r>
              <a:rPr lang="en-US" dirty="0" smtClean="0"/>
              <a:t>Use the AC-Test to determine if it is factorable.</a:t>
            </a:r>
          </a:p>
          <a:p>
            <a:r>
              <a:rPr lang="en-US" dirty="0" smtClean="0"/>
              <a:t>If factorable then find the two factors that multiply to give “c” but combine to give “b” , add an x to it and group them with        or c and factor each group. </a:t>
            </a:r>
          </a:p>
          <a:p>
            <a:r>
              <a:rPr lang="en-US" dirty="0" smtClean="0"/>
              <a:t>The two things inside the parentheses in the second step should match. </a:t>
            </a:r>
          </a:p>
          <a:p>
            <a:r>
              <a:rPr lang="en-US" dirty="0" smtClean="0"/>
              <a:t>I have explained it mathematically on the left side of this slide.</a:t>
            </a:r>
            <a:endParaRPr lang="en-US" dirty="0"/>
          </a:p>
        </p:txBody>
      </p:sp>
      <p:graphicFrame>
        <p:nvGraphicFramePr>
          <p:cNvPr id="5" name="Content Placeholder 4"/>
          <p:cNvGraphicFramePr>
            <a:graphicFrameLocks noGrp="1" noChangeAspect="1"/>
          </p:cNvGraphicFramePr>
          <p:nvPr>
            <p:ph sz="half" idx="2"/>
          </p:nvPr>
        </p:nvGraphicFramePr>
        <p:xfrm>
          <a:off x="2819400" y="3429000"/>
          <a:ext cx="516730" cy="361949"/>
        </p:xfrm>
        <a:graphic>
          <a:graphicData uri="http://schemas.openxmlformats.org/presentationml/2006/ole">
            <mc:AlternateContent xmlns:mc="http://schemas.openxmlformats.org/markup-compatibility/2006">
              <mc:Choice xmlns:v="urn:schemas-microsoft-com:vml" Requires="v">
                <p:oleObj spid="_x0000_s34824" name="Equation" r:id="rId3" imgW="177480" imgH="203040" progId="Equation.3">
                  <p:embed/>
                </p:oleObj>
              </mc:Choice>
              <mc:Fallback>
                <p:oleObj name="Equation" r:id="rId3" imgW="177480" imgH="203040" progId="Equation.3">
                  <p:embed/>
                  <p:pic>
                    <p:nvPicPr>
                      <p:cNvPr id="0" name="Content Placeholder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3429000"/>
                        <a:ext cx="516730" cy="3619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0" name="Object 4"/>
          <p:cNvGraphicFramePr>
            <a:graphicFrameLocks noChangeAspect="1"/>
          </p:cNvGraphicFramePr>
          <p:nvPr/>
        </p:nvGraphicFramePr>
        <p:xfrm>
          <a:off x="5029200" y="1447800"/>
          <a:ext cx="2971800" cy="685800"/>
        </p:xfrm>
        <a:graphic>
          <a:graphicData uri="http://schemas.openxmlformats.org/presentationml/2006/ole">
            <mc:AlternateContent xmlns:mc="http://schemas.openxmlformats.org/markup-compatibility/2006">
              <mc:Choice xmlns:v="urn:schemas-microsoft-com:vml" Requires="v">
                <p:oleObj spid="_x0000_s34825" name="Equation" r:id="rId5" imgW="685800" imgH="203040" progId="Equation.3">
                  <p:embed/>
                </p:oleObj>
              </mc:Choice>
              <mc:Fallback>
                <p:oleObj name="Equation" r:id="rId5" imgW="685800" imgH="20304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1447800"/>
                        <a:ext cx="29718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1" name="Object 5"/>
          <p:cNvGraphicFramePr>
            <a:graphicFrameLocks noChangeAspect="1"/>
          </p:cNvGraphicFramePr>
          <p:nvPr/>
        </p:nvGraphicFramePr>
        <p:xfrm>
          <a:off x="5105400" y="2057400"/>
          <a:ext cx="1371600" cy="609600"/>
        </p:xfrm>
        <a:graphic>
          <a:graphicData uri="http://schemas.openxmlformats.org/presentationml/2006/ole">
            <mc:AlternateContent xmlns:mc="http://schemas.openxmlformats.org/markup-compatibility/2006">
              <mc:Choice xmlns:v="urn:schemas-microsoft-com:vml" Requires="v">
                <p:oleObj spid="_x0000_s34826" name="Equation" r:id="rId7" imgW="419040" imgH="177480" progId="Equation.3">
                  <p:embed/>
                </p:oleObj>
              </mc:Choice>
              <mc:Fallback>
                <p:oleObj name="Equation" r:id="rId7" imgW="419040" imgH="17748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5400" y="2057400"/>
                        <a:ext cx="137160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2" name="Object 6"/>
          <p:cNvGraphicFramePr>
            <a:graphicFrameLocks noChangeAspect="1"/>
          </p:cNvGraphicFramePr>
          <p:nvPr/>
        </p:nvGraphicFramePr>
        <p:xfrm>
          <a:off x="6858000" y="2133600"/>
          <a:ext cx="1295400" cy="1066800"/>
        </p:xfrm>
        <a:graphic>
          <a:graphicData uri="http://schemas.openxmlformats.org/presentationml/2006/ole">
            <mc:AlternateContent xmlns:mc="http://schemas.openxmlformats.org/markup-compatibility/2006">
              <mc:Choice xmlns:v="urn:schemas-microsoft-com:vml" Requires="v">
                <p:oleObj spid="_x0000_s34827" name="Equation" r:id="rId9" imgW="545760" imgH="406080" progId="Equation.3">
                  <p:embed/>
                </p:oleObj>
              </mc:Choice>
              <mc:Fallback>
                <p:oleObj name="Equation" r:id="rId9" imgW="545760" imgH="40608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8000" y="2133600"/>
                        <a:ext cx="1295400"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9"/>
          <p:cNvGraphicFramePr>
            <a:graphicFrameLocks noChangeAspect="1"/>
          </p:cNvGraphicFramePr>
          <p:nvPr/>
        </p:nvGraphicFramePr>
        <p:xfrm>
          <a:off x="5105400" y="3200400"/>
          <a:ext cx="3276600" cy="2819400"/>
        </p:xfrm>
        <a:graphic>
          <a:graphicData uri="http://schemas.openxmlformats.org/presentationml/2006/ole">
            <mc:AlternateContent xmlns:mc="http://schemas.openxmlformats.org/markup-compatibility/2006">
              <mc:Choice xmlns:v="urn:schemas-microsoft-com:vml" Requires="v">
                <p:oleObj spid="_x0000_s34828" name="Equation" r:id="rId11" imgW="1206360" imgH="1625400" progId="Equation.3">
                  <p:embed/>
                </p:oleObj>
              </mc:Choice>
              <mc:Fallback>
                <p:oleObj name="Equation" r:id="rId11" imgW="1206360" imgH="1625400" progId="Equation.3">
                  <p:embed/>
                  <p:pic>
                    <p:nvPicPr>
                      <p:cNvPr id="0" name="Picture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05400" y="3200400"/>
                        <a:ext cx="3276600" cy="281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9" name="Straight Arrow Connector 18"/>
          <p:cNvCxnSpPr/>
          <p:nvPr/>
        </p:nvCxnSpPr>
        <p:spPr>
          <a:xfrm rot="10800000" flipV="1">
            <a:off x="6781800" y="3886200"/>
            <a:ext cx="3810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6172200" y="3962400"/>
            <a:ext cx="457200" cy="152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6019800" y="5562600"/>
            <a:ext cx="457200" cy="152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rot="10800000" flipV="1">
            <a:off x="6934200" y="5486400"/>
            <a:ext cx="3810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7" name="Action Button: Home 26">
            <a:hlinkClick r:id="rId13" action="ppaction://hlinksldjump" highlightClick="1"/>
          </p:cNvPr>
          <p:cNvSpPr/>
          <p:nvPr/>
        </p:nvSpPr>
        <p:spPr>
          <a:xfrm>
            <a:off x="3429000" y="6096000"/>
            <a:ext cx="1143000" cy="5334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ction Button: Forward or Next 27">
            <a:hlinkClick r:id="" action="ppaction://hlinkshowjump?jump=nextslide" highlightClick="1"/>
          </p:cNvPr>
          <p:cNvSpPr/>
          <p:nvPr/>
        </p:nvSpPr>
        <p:spPr>
          <a:xfrm>
            <a:off x="7315200" y="6019800"/>
            <a:ext cx="1295400" cy="6096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par>
                          <p:cTn id="21" fill="hold">
                            <p:stCondLst>
                              <p:cond delay="2000"/>
                            </p:stCondLst>
                            <p:childTnLst>
                              <p:par>
                                <p:cTn id="22" presetID="26" presetClass="entr" presetSubtype="0" fill="hold"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wipe(down)">
                                      <p:cBhvr>
                                        <p:cTn id="24" dur="580">
                                          <p:stCondLst>
                                            <p:cond delay="0"/>
                                          </p:stCondLst>
                                        </p:cTn>
                                        <p:tgtEl>
                                          <p:spTgt spid="3">
                                            <p:txEl>
                                              <p:pRg st="1" end="1"/>
                                            </p:txEl>
                                          </p:spTgt>
                                        </p:tgtEl>
                                      </p:cBhvr>
                                    </p:animEffect>
                                    <p:anim calcmode="lin" valueType="num">
                                      <p:cBhvr>
                                        <p:cTn id="25"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0" dur="26">
                                          <p:stCondLst>
                                            <p:cond delay="650"/>
                                          </p:stCondLst>
                                        </p:cTn>
                                        <p:tgtEl>
                                          <p:spTgt spid="3">
                                            <p:txEl>
                                              <p:pRg st="1" end="1"/>
                                            </p:txEl>
                                          </p:spTgt>
                                        </p:tgtEl>
                                      </p:cBhvr>
                                      <p:to x="100000" y="60000"/>
                                    </p:animScale>
                                    <p:animScale>
                                      <p:cBhvr>
                                        <p:cTn id="31" dur="166" decel="50000">
                                          <p:stCondLst>
                                            <p:cond delay="676"/>
                                          </p:stCondLst>
                                        </p:cTn>
                                        <p:tgtEl>
                                          <p:spTgt spid="3">
                                            <p:txEl>
                                              <p:pRg st="1" end="1"/>
                                            </p:txEl>
                                          </p:spTgt>
                                        </p:tgtEl>
                                      </p:cBhvr>
                                      <p:to x="100000" y="100000"/>
                                    </p:animScale>
                                    <p:animScale>
                                      <p:cBhvr>
                                        <p:cTn id="32" dur="26">
                                          <p:stCondLst>
                                            <p:cond delay="1312"/>
                                          </p:stCondLst>
                                        </p:cTn>
                                        <p:tgtEl>
                                          <p:spTgt spid="3">
                                            <p:txEl>
                                              <p:pRg st="1" end="1"/>
                                            </p:txEl>
                                          </p:spTgt>
                                        </p:tgtEl>
                                      </p:cBhvr>
                                      <p:to x="100000" y="80000"/>
                                    </p:animScale>
                                    <p:animScale>
                                      <p:cBhvr>
                                        <p:cTn id="33" dur="166" decel="50000">
                                          <p:stCondLst>
                                            <p:cond delay="1338"/>
                                          </p:stCondLst>
                                        </p:cTn>
                                        <p:tgtEl>
                                          <p:spTgt spid="3">
                                            <p:txEl>
                                              <p:pRg st="1" end="1"/>
                                            </p:txEl>
                                          </p:spTgt>
                                        </p:tgtEl>
                                      </p:cBhvr>
                                      <p:to x="100000" y="100000"/>
                                    </p:animScale>
                                    <p:animScale>
                                      <p:cBhvr>
                                        <p:cTn id="34" dur="26">
                                          <p:stCondLst>
                                            <p:cond delay="1642"/>
                                          </p:stCondLst>
                                        </p:cTn>
                                        <p:tgtEl>
                                          <p:spTgt spid="3">
                                            <p:txEl>
                                              <p:pRg st="1" end="1"/>
                                            </p:txEl>
                                          </p:spTgt>
                                        </p:tgtEl>
                                      </p:cBhvr>
                                      <p:to x="100000" y="90000"/>
                                    </p:animScale>
                                    <p:animScale>
                                      <p:cBhvr>
                                        <p:cTn id="35" dur="166" decel="50000">
                                          <p:stCondLst>
                                            <p:cond delay="1668"/>
                                          </p:stCondLst>
                                        </p:cTn>
                                        <p:tgtEl>
                                          <p:spTgt spid="3">
                                            <p:txEl>
                                              <p:pRg st="1" end="1"/>
                                            </p:txEl>
                                          </p:spTgt>
                                        </p:tgtEl>
                                      </p:cBhvr>
                                      <p:to x="100000" y="100000"/>
                                    </p:animScale>
                                    <p:animScale>
                                      <p:cBhvr>
                                        <p:cTn id="36" dur="26">
                                          <p:stCondLst>
                                            <p:cond delay="1808"/>
                                          </p:stCondLst>
                                        </p:cTn>
                                        <p:tgtEl>
                                          <p:spTgt spid="3">
                                            <p:txEl>
                                              <p:pRg st="1" end="1"/>
                                            </p:txEl>
                                          </p:spTgt>
                                        </p:tgtEl>
                                      </p:cBhvr>
                                      <p:to x="100000" y="95000"/>
                                    </p:animScale>
                                    <p:animScale>
                                      <p:cBhvr>
                                        <p:cTn id="37" dur="166" decel="50000">
                                          <p:stCondLst>
                                            <p:cond delay="1834"/>
                                          </p:stCondLst>
                                        </p:cTn>
                                        <p:tgtEl>
                                          <p:spTgt spid="3">
                                            <p:txEl>
                                              <p:pRg st="1" end="1"/>
                                            </p:txEl>
                                          </p:spTgt>
                                        </p:tgtEl>
                                      </p:cBhvr>
                                      <p:to x="100000" y="100000"/>
                                    </p:animScale>
                                  </p:childTnLst>
                                </p:cTn>
                              </p:par>
                            </p:childTnLst>
                          </p:cTn>
                        </p:par>
                        <p:par>
                          <p:cTn id="38" fill="hold">
                            <p:stCondLst>
                              <p:cond delay="4000"/>
                            </p:stCondLst>
                            <p:childTnLst>
                              <p:par>
                                <p:cTn id="39" presetID="26" presetClass="entr" presetSubtype="0" fill="hold" nodeType="after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wipe(down)">
                                      <p:cBhvr>
                                        <p:cTn id="41" dur="580">
                                          <p:stCondLst>
                                            <p:cond delay="0"/>
                                          </p:stCondLst>
                                        </p:cTn>
                                        <p:tgtEl>
                                          <p:spTgt spid="3">
                                            <p:txEl>
                                              <p:pRg st="2" end="2"/>
                                            </p:txEl>
                                          </p:spTgt>
                                        </p:tgtEl>
                                      </p:cBhvr>
                                    </p:animEffect>
                                    <p:anim calcmode="lin" valueType="num">
                                      <p:cBhvr>
                                        <p:cTn id="4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2" end="2"/>
                                            </p:txEl>
                                          </p:spTgt>
                                        </p:tgtEl>
                                      </p:cBhvr>
                                      <p:to x="100000" y="60000"/>
                                    </p:animScale>
                                    <p:animScale>
                                      <p:cBhvr>
                                        <p:cTn id="48" dur="166" decel="50000">
                                          <p:stCondLst>
                                            <p:cond delay="676"/>
                                          </p:stCondLst>
                                        </p:cTn>
                                        <p:tgtEl>
                                          <p:spTgt spid="3">
                                            <p:txEl>
                                              <p:pRg st="2" end="2"/>
                                            </p:txEl>
                                          </p:spTgt>
                                        </p:tgtEl>
                                      </p:cBhvr>
                                      <p:to x="100000" y="100000"/>
                                    </p:animScale>
                                    <p:animScale>
                                      <p:cBhvr>
                                        <p:cTn id="49" dur="26">
                                          <p:stCondLst>
                                            <p:cond delay="1312"/>
                                          </p:stCondLst>
                                        </p:cTn>
                                        <p:tgtEl>
                                          <p:spTgt spid="3">
                                            <p:txEl>
                                              <p:pRg st="2" end="2"/>
                                            </p:txEl>
                                          </p:spTgt>
                                        </p:tgtEl>
                                      </p:cBhvr>
                                      <p:to x="100000" y="80000"/>
                                    </p:animScale>
                                    <p:animScale>
                                      <p:cBhvr>
                                        <p:cTn id="50" dur="166" decel="50000">
                                          <p:stCondLst>
                                            <p:cond delay="1338"/>
                                          </p:stCondLst>
                                        </p:cTn>
                                        <p:tgtEl>
                                          <p:spTgt spid="3">
                                            <p:txEl>
                                              <p:pRg st="2" end="2"/>
                                            </p:txEl>
                                          </p:spTgt>
                                        </p:tgtEl>
                                      </p:cBhvr>
                                      <p:to x="100000" y="100000"/>
                                    </p:animScale>
                                    <p:animScale>
                                      <p:cBhvr>
                                        <p:cTn id="51" dur="26">
                                          <p:stCondLst>
                                            <p:cond delay="1642"/>
                                          </p:stCondLst>
                                        </p:cTn>
                                        <p:tgtEl>
                                          <p:spTgt spid="3">
                                            <p:txEl>
                                              <p:pRg st="2" end="2"/>
                                            </p:txEl>
                                          </p:spTgt>
                                        </p:tgtEl>
                                      </p:cBhvr>
                                      <p:to x="100000" y="90000"/>
                                    </p:animScale>
                                    <p:animScale>
                                      <p:cBhvr>
                                        <p:cTn id="52" dur="166" decel="50000">
                                          <p:stCondLst>
                                            <p:cond delay="1668"/>
                                          </p:stCondLst>
                                        </p:cTn>
                                        <p:tgtEl>
                                          <p:spTgt spid="3">
                                            <p:txEl>
                                              <p:pRg st="2" end="2"/>
                                            </p:txEl>
                                          </p:spTgt>
                                        </p:tgtEl>
                                      </p:cBhvr>
                                      <p:to x="100000" y="100000"/>
                                    </p:animScale>
                                    <p:animScale>
                                      <p:cBhvr>
                                        <p:cTn id="53" dur="26">
                                          <p:stCondLst>
                                            <p:cond delay="1808"/>
                                          </p:stCondLst>
                                        </p:cTn>
                                        <p:tgtEl>
                                          <p:spTgt spid="3">
                                            <p:txEl>
                                              <p:pRg st="2" end="2"/>
                                            </p:txEl>
                                          </p:spTgt>
                                        </p:tgtEl>
                                      </p:cBhvr>
                                      <p:to x="100000" y="95000"/>
                                    </p:animScale>
                                    <p:animScale>
                                      <p:cBhvr>
                                        <p:cTn id="54" dur="166" decel="50000">
                                          <p:stCondLst>
                                            <p:cond delay="1834"/>
                                          </p:stCondLst>
                                        </p:cTn>
                                        <p:tgtEl>
                                          <p:spTgt spid="3">
                                            <p:txEl>
                                              <p:pRg st="2" end="2"/>
                                            </p:txEl>
                                          </p:spTgt>
                                        </p:tgtEl>
                                      </p:cBhvr>
                                      <p:to x="100000" y="100000"/>
                                    </p:animScale>
                                  </p:childTnLst>
                                </p:cTn>
                              </p:par>
                            </p:childTnLst>
                          </p:cTn>
                        </p:par>
                        <p:par>
                          <p:cTn id="55" fill="hold">
                            <p:stCondLst>
                              <p:cond delay="6000"/>
                            </p:stCondLst>
                            <p:childTnLst>
                              <p:par>
                                <p:cTn id="56" presetID="26" presetClass="entr" presetSubtype="0" fill="hold" nodeType="afterEffect">
                                  <p:stCondLst>
                                    <p:cond delay="0"/>
                                  </p:stCondLst>
                                  <p:childTnLst>
                                    <p:set>
                                      <p:cBhvr>
                                        <p:cTn id="57" dur="1" fill="hold">
                                          <p:stCondLst>
                                            <p:cond delay="0"/>
                                          </p:stCondLst>
                                        </p:cTn>
                                        <p:tgtEl>
                                          <p:spTgt spid="3">
                                            <p:txEl>
                                              <p:pRg st="3" end="3"/>
                                            </p:txEl>
                                          </p:spTgt>
                                        </p:tgtEl>
                                        <p:attrNameLst>
                                          <p:attrName>style.visibility</p:attrName>
                                        </p:attrNameLst>
                                      </p:cBhvr>
                                      <p:to>
                                        <p:strVal val="visible"/>
                                      </p:to>
                                    </p:set>
                                    <p:animEffect transition="in" filter="wipe(down)">
                                      <p:cBhvr>
                                        <p:cTn id="58" dur="580">
                                          <p:stCondLst>
                                            <p:cond delay="0"/>
                                          </p:stCondLst>
                                        </p:cTn>
                                        <p:tgtEl>
                                          <p:spTgt spid="3">
                                            <p:txEl>
                                              <p:pRg st="3" end="3"/>
                                            </p:txEl>
                                          </p:spTgt>
                                        </p:tgtEl>
                                      </p:cBhvr>
                                    </p:animEffect>
                                    <p:anim calcmode="lin" valueType="num">
                                      <p:cBhvr>
                                        <p:cTn id="59"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4" dur="26">
                                          <p:stCondLst>
                                            <p:cond delay="650"/>
                                          </p:stCondLst>
                                        </p:cTn>
                                        <p:tgtEl>
                                          <p:spTgt spid="3">
                                            <p:txEl>
                                              <p:pRg st="3" end="3"/>
                                            </p:txEl>
                                          </p:spTgt>
                                        </p:tgtEl>
                                      </p:cBhvr>
                                      <p:to x="100000" y="60000"/>
                                    </p:animScale>
                                    <p:animScale>
                                      <p:cBhvr>
                                        <p:cTn id="65" dur="166" decel="50000">
                                          <p:stCondLst>
                                            <p:cond delay="676"/>
                                          </p:stCondLst>
                                        </p:cTn>
                                        <p:tgtEl>
                                          <p:spTgt spid="3">
                                            <p:txEl>
                                              <p:pRg st="3" end="3"/>
                                            </p:txEl>
                                          </p:spTgt>
                                        </p:tgtEl>
                                      </p:cBhvr>
                                      <p:to x="100000" y="100000"/>
                                    </p:animScale>
                                    <p:animScale>
                                      <p:cBhvr>
                                        <p:cTn id="66" dur="26">
                                          <p:stCondLst>
                                            <p:cond delay="1312"/>
                                          </p:stCondLst>
                                        </p:cTn>
                                        <p:tgtEl>
                                          <p:spTgt spid="3">
                                            <p:txEl>
                                              <p:pRg st="3" end="3"/>
                                            </p:txEl>
                                          </p:spTgt>
                                        </p:tgtEl>
                                      </p:cBhvr>
                                      <p:to x="100000" y="80000"/>
                                    </p:animScale>
                                    <p:animScale>
                                      <p:cBhvr>
                                        <p:cTn id="67" dur="166" decel="50000">
                                          <p:stCondLst>
                                            <p:cond delay="1338"/>
                                          </p:stCondLst>
                                        </p:cTn>
                                        <p:tgtEl>
                                          <p:spTgt spid="3">
                                            <p:txEl>
                                              <p:pRg st="3" end="3"/>
                                            </p:txEl>
                                          </p:spTgt>
                                        </p:tgtEl>
                                      </p:cBhvr>
                                      <p:to x="100000" y="100000"/>
                                    </p:animScale>
                                    <p:animScale>
                                      <p:cBhvr>
                                        <p:cTn id="68" dur="26">
                                          <p:stCondLst>
                                            <p:cond delay="1642"/>
                                          </p:stCondLst>
                                        </p:cTn>
                                        <p:tgtEl>
                                          <p:spTgt spid="3">
                                            <p:txEl>
                                              <p:pRg st="3" end="3"/>
                                            </p:txEl>
                                          </p:spTgt>
                                        </p:tgtEl>
                                      </p:cBhvr>
                                      <p:to x="100000" y="90000"/>
                                    </p:animScale>
                                    <p:animScale>
                                      <p:cBhvr>
                                        <p:cTn id="69" dur="166" decel="50000">
                                          <p:stCondLst>
                                            <p:cond delay="1668"/>
                                          </p:stCondLst>
                                        </p:cTn>
                                        <p:tgtEl>
                                          <p:spTgt spid="3">
                                            <p:txEl>
                                              <p:pRg st="3" end="3"/>
                                            </p:txEl>
                                          </p:spTgt>
                                        </p:tgtEl>
                                      </p:cBhvr>
                                      <p:to x="100000" y="100000"/>
                                    </p:animScale>
                                    <p:animScale>
                                      <p:cBhvr>
                                        <p:cTn id="70" dur="26">
                                          <p:stCondLst>
                                            <p:cond delay="1808"/>
                                          </p:stCondLst>
                                        </p:cTn>
                                        <p:tgtEl>
                                          <p:spTgt spid="3">
                                            <p:txEl>
                                              <p:pRg st="3" end="3"/>
                                            </p:txEl>
                                          </p:spTgt>
                                        </p:tgtEl>
                                      </p:cBhvr>
                                      <p:to x="100000" y="95000"/>
                                    </p:animScale>
                                    <p:animScale>
                                      <p:cBhvr>
                                        <p:cTn id="71" dur="166" decel="50000">
                                          <p:stCondLst>
                                            <p:cond delay="1834"/>
                                          </p:stCondLst>
                                        </p:cTn>
                                        <p:tgtEl>
                                          <p:spTgt spid="3">
                                            <p:txEl>
                                              <p:pRg st="3" end="3"/>
                                            </p:txEl>
                                          </p:spTgt>
                                        </p:tgtEl>
                                      </p:cBhvr>
                                      <p:to x="100000" y="100000"/>
                                    </p:animScale>
                                  </p:childTnLst>
                                </p:cTn>
                              </p:par>
                            </p:childTnLst>
                          </p:cTn>
                        </p:par>
                        <p:par>
                          <p:cTn id="72" fill="hold">
                            <p:stCondLst>
                              <p:cond delay="8000"/>
                            </p:stCondLst>
                            <p:childTnLst>
                              <p:par>
                                <p:cTn id="73" presetID="9" presetClass="entr" presetSubtype="0" fill="hold"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dissolve">
                                      <p:cBhvr>
                                        <p:cTn id="7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609600"/>
            <a:ext cx="8229600" cy="523220"/>
          </a:xfrm>
          <a:prstGeom prst="rect">
            <a:avLst/>
          </a:prstGeom>
          <a:noFill/>
        </p:spPr>
        <p:txBody>
          <a:bodyPr wrap="square" rtlCol="0" anchor="ctr">
            <a:spAutoFit/>
          </a:bodyPr>
          <a:lstStyle/>
          <a:p>
            <a:pPr algn="ctr"/>
            <a:r>
              <a:rPr lang="en-US" sz="2800" dirty="0" smtClean="0"/>
              <a:t>Factor by Grouping Example 1</a:t>
            </a:r>
            <a:endParaRPr lang="en-US" sz="2800" dirty="0"/>
          </a:p>
        </p:txBody>
      </p:sp>
      <p:sp>
        <p:nvSpPr>
          <p:cNvPr id="6" name="TextBox 5"/>
          <p:cNvSpPr txBox="1"/>
          <p:nvPr/>
        </p:nvSpPr>
        <p:spPr>
          <a:xfrm>
            <a:off x="685800" y="1447800"/>
            <a:ext cx="4114800" cy="646331"/>
          </a:xfrm>
          <a:prstGeom prst="rect">
            <a:avLst/>
          </a:prstGeom>
          <a:noFill/>
        </p:spPr>
        <p:txBody>
          <a:bodyPr wrap="square" rtlCol="0">
            <a:spAutoFit/>
          </a:bodyPr>
          <a:lstStyle/>
          <a:p>
            <a:r>
              <a:rPr lang="en-US" dirty="0" smtClean="0"/>
              <a:t>Determine if the following is factorable?</a:t>
            </a:r>
            <a:endParaRPr lang="en-US" dirty="0"/>
          </a:p>
        </p:txBody>
      </p:sp>
      <p:graphicFrame>
        <p:nvGraphicFramePr>
          <p:cNvPr id="35842" name="Object 2"/>
          <p:cNvGraphicFramePr>
            <a:graphicFrameLocks noChangeAspect="1"/>
          </p:cNvGraphicFramePr>
          <p:nvPr/>
        </p:nvGraphicFramePr>
        <p:xfrm>
          <a:off x="762000" y="2209800"/>
          <a:ext cx="3090863" cy="838200"/>
        </p:xfrm>
        <a:graphic>
          <a:graphicData uri="http://schemas.openxmlformats.org/presentationml/2006/ole">
            <mc:AlternateContent xmlns:mc="http://schemas.openxmlformats.org/markup-compatibility/2006">
              <mc:Choice xmlns:v="urn:schemas-microsoft-com:vml" Requires="v">
                <p:oleObj spid="_x0000_s35849" name="Equation" r:id="rId3" imgW="749160" imgH="203040" progId="Equation.3">
                  <p:embed/>
                </p:oleObj>
              </mc:Choice>
              <mc:Fallback>
                <p:oleObj name="Equation" r:id="rId3" imgW="74916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209800"/>
                        <a:ext cx="3090863"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609600" y="3200400"/>
            <a:ext cx="914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hlinkClick r:id="" action="ppaction://noaction">
                  <a:snd r:embed="rId5" name="applause.wav"/>
                </a:hlinkClick>
              </a:rPr>
              <a:t>yes</a:t>
            </a:r>
            <a:endParaRPr lang="en-US" dirty="0"/>
          </a:p>
        </p:txBody>
      </p:sp>
      <p:sp>
        <p:nvSpPr>
          <p:cNvPr id="9" name="Rectangle 8">
            <a:hlinkClick r:id="" action="ppaction://noaction">
              <a:snd r:embed="rId6" name="voltage.wav"/>
            </a:hlinkClick>
          </p:cNvPr>
          <p:cNvSpPr/>
          <p:nvPr/>
        </p:nvSpPr>
        <p:spPr>
          <a:xfrm>
            <a:off x="1828800" y="3200400"/>
            <a:ext cx="990600" cy="609600"/>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a:t>
            </a:r>
            <a:endParaRPr lang="en-US" dirty="0"/>
          </a:p>
        </p:txBody>
      </p:sp>
      <p:sp>
        <p:nvSpPr>
          <p:cNvPr id="10" name="Rectangle 9"/>
          <p:cNvSpPr/>
          <p:nvPr/>
        </p:nvSpPr>
        <p:spPr>
          <a:xfrm>
            <a:off x="457200" y="4038600"/>
            <a:ext cx="2895600" cy="1569660"/>
          </a:xfrm>
          <a:prstGeom prst="rect">
            <a:avLst/>
          </a:prstGeom>
        </p:spPr>
        <p:txBody>
          <a:bodyPr wrap="square">
            <a:spAutoFit/>
          </a:bodyPr>
          <a:lstStyle/>
          <a:p>
            <a:pPr lvl="0"/>
            <a:r>
              <a:rPr lang="en-US" sz="2400" dirty="0" smtClean="0">
                <a:solidFill>
                  <a:prstClr val="white"/>
                </a:solidFill>
              </a:rPr>
              <a:t>Yes it is.  -5 and 2 multiply to give -10 and combine to give -3.</a:t>
            </a:r>
            <a:endParaRPr lang="en-US" sz="2400" dirty="0">
              <a:solidFill>
                <a:prstClr val="white"/>
              </a:solidFill>
            </a:endParaRPr>
          </a:p>
        </p:txBody>
      </p:sp>
      <p:graphicFrame>
        <p:nvGraphicFramePr>
          <p:cNvPr id="12" name="Object 11"/>
          <p:cNvGraphicFramePr>
            <a:graphicFrameLocks noChangeAspect="1"/>
          </p:cNvGraphicFramePr>
          <p:nvPr/>
        </p:nvGraphicFramePr>
        <p:xfrm>
          <a:off x="4876800" y="1219200"/>
          <a:ext cx="3429000" cy="629816"/>
        </p:xfrm>
        <a:graphic>
          <a:graphicData uri="http://schemas.openxmlformats.org/presentationml/2006/ole">
            <mc:AlternateContent xmlns:mc="http://schemas.openxmlformats.org/markup-compatibility/2006">
              <mc:Choice xmlns:v="urn:schemas-microsoft-com:vml" Requires="v">
                <p:oleObj spid="_x0000_s35850" name="Equation" r:id="rId7" imgW="1244520" imgH="228600" progId="Equation.3">
                  <p:embed/>
                </p:oleObj>
              </mc:Choice>
              <mc:Fallback>
                <p:oleObj name="Equation" r:id="rId7" imgW="1244520" imgH="22860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6800" y="1219200"/>
                        <a:ext cx="3429000" cy="6298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12"/>
          <p:cNvGraphicFramePr>
            <a:graphicFrameLocks noChangeAspect="1"/>
          </p:cNvGraphicFramePr>
          <p:nvPr/>
        </p:nvGraphicFramePr>
        <p:xfrm>
          <a:off x="5334000" y="1905000"/>
          <a:ext cx="2514600" cy="457200"/>
        </p:xfrm>
        <a:graphic>
          <a:graphicData uri="http://schemas.openxmlformats.org/presentationml/2006/ole">
            <mc:AlternateContent xmlns:mc="http://schemas.openxmlformats.org/markup-compatibility/2006">
              <mc:Choice xmlns:v="urn:schemas-microsoft-com:vml" Requires="v">
                <p:oleObj spid="_x0000_s35851" name="Equation" r:id="rId9" imgW="1117440" imgH="203040" progId="Equation.3">
                  <p:embed/>
                </p:oleObj>
              </mc:Choice>
              <mc:Fallback>
                <p:oleObj name="Equation" r:id="rId9" imgW="1117440" imgH="203040"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00" y="1905000"/>
                        <a:ext cx="25146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13"/>
          <p:cNvGraphicFramePr>
            <a:graphicFrameLocks noChangeAspect="1"/>
          </p:cNvGraphicFramePr>
          <p:nvPr/>
        </p:nvGraphicFramePr>
        <p:xfrm>
          <a:off x="5562600" y="2438400"/>
          <a:ext cx="2057400" cy="533400"/>
        </p:xfrm>
        <a:graphic>
          <a:graphicData uri="http://schemas.openxmlformats.org/presentationml/2006/ole">
            <mc:AlternateContent xmlns:mc="http://schemas.openxmlformats.org/markup-compatibility/2006">
              <mc:Choice xmlns:v="urn:schemas-microsoft-com:vml" Requires="v">
                <p:oleObj spid="_x0000_s35852" name="Equation" r:id="rId11" imgW="825480" imgH="203040" progId="Equation.3">
                  <p:embed/>
                </p:oleObj>
              </mc:Choice>
              <mc:Fallback>
                <p:oleObj name="Equation" r:id="rId11" imgW="825480" imgH="203040" progId="Equation.3">
                  <p:embed/>
                  <p:pic>
                    <p:nvPicPr>
                      <p:cNvPr id="0"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62600" y="2438400"/>
                        <a:ext cx="20574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14"/>
          <p:cNvSpPr txBox="1"/>
          <p:nvPr/>
        </p:nvSpPr>
        <p:spPr>
          <a:xfrm>
            <a:off x="5715000" y="3124200"/>
            <a:ext cx="1981200" cy="707886"/>
          </a:xfrm>
          <a:prstGeom prst="rect">
            <a:avLst/>
          </a:prstGeom>
          <a:noFill/>
        </p:spPr>
        <p:txBody>
          <a:bodyPr wrap="square" rtlCol="0" anchor="ctr">
            <a:spAutoFit/>
          </a:bodyPr>
          <a:lstStyle/>
          <a:p>
            <a:pPr algn="ctr"/>
            <a:r>
              <a:rPr lang="en-US" sz="4000" dirty="0" smtClean="0"/>
              <a:t>OR</a:t>
            </a:r>
            <a:endParaRPr lang="en-US" sz="4000" dirty="0"/>
          </a:p>
        </p:txBody>
      </p:sp>
      <p:graphicFrame>
        <p:nvGraphicFramePr>
          <p:cNvPr id="16" name="Object 15"/>
          <p:cNvGraphicFramePr>
            <a:graphicFrameLocks noChangeAspect="1"/>
          </p:cNvGraphicFramePr>
          <p:nvPr/>
        </p:nvGraphicFramePr>
        <p:xfrm>
          <a:off x="4953000" y="3733800"/>
          <a:ext cx="3429000" cy="533400"/>
        </p:xfrm>
        <a:graphic>
          <a:graphicData uri="http://schemas.openxmlformats.org/presentationml/2006/ole">
            <mc:AlternateContent xmlns:mc="http://schemas.openxmlformats.org/markup-compatibility/2006">
              <mc:Choice xmlns:v="urn:schemas-microsoft-com:vml" Requires="v">
                <p:oleObj spid="_x0000_s35853" name="Equation" r:id="rId13" imgW="1333440" imgH="228600" progId="Equation.3">
                  <p:embed/>
                </p:oleObj>
              </mc:Choice>
              <mc:Fallback>
                <p:oleObj name="Equation" r:id="rId13" imgW="1333440" imgH="228600" progId="Equation.3">
                  <p:embed/>
                  <p:pic>
                    <p:nvPicPr>
                      <p:cNvPr id="0"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53000" y="3733800"/>
                        <a:ext cx="34290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 name="Object 16"/>
          <p:cNvGraphicFramePr>
            <a:graphicFrameLocks noChangeAspect="1"/>
          </p:cNvGraphicFramePr>
          <p:nvPr/>
        </p:nvGraphicFramePr>
        <p:xfrm>
          <a:off x="5486400" y="4267200"/>
          <a:ext cx="2438400" cy="457200"/>
        </p:xfrm>
        <a:graphic>
          <a:graphicData uri="http://schemas.openxmlformats.org/presentationml/2006/ole">
            <mc:AlternateContent xmlns:mc="http://schemas.openxmlformats.org/markup-compatibility/2006">
              <mc:Choice xmlns:v="urn:schemas-microsoft-com:vml" Requires="v">
                <p:oleObj spid="_x0000_s35854" name="Equation" r:id="rId15" imgW="1117440" imgH="203040" progId="Equation.3">
                  <p:embed/>
                </p:oleObj>
              </mc:Choice>
              <mc:Fallback>
                <p:oleObj name="Equation" r:id="rId15" imgW="1117440" imgH="203040" progId="Equation.3">
                  <p:embed/>
                  <p:pic>
                    <p:nvPicPr>
                      <p:cNvPr id="0" name="Picture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486400" y="4267200"/>
                        <a:ext cx="24384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 name="Object 17"/>
          <p:cNvGraphicFramePr>
            <a:graphicFrameLocks noChangeAspect="1"/>
          </p:cNvGraphicFramePr>
          <p:nvPr/>
        </p:nvGraphicFramePr>
        <p:xfrm>
          <a:off x="5638800" y="4648200"/>
          <a:ext cx="2057400" cy="533400"/>
        </p:xfrm>
        <a:graphic>
          <a:graphicData uri="http://schemas.openxmlformats.org/presentationml/2006/ole">
            <mc:AlternateContent xmlns:mc="http://schemas.openxmlformats.org/markup-compatibility/2006">
              <mc:Choice xmlns:v="urn:schemas-microsoft-com:vml" Requires="v">
                <p:oleObj spid="_x0000_s35855" name="Equation" r:id="rId17" imgW="825480" imgH="203040" progId="Equation.3">
                  <p:embed/>
                </p:oleObj>
              </mc:Choice>
              <mc:Fallback>
                <p:oleObj name="Equation" r:id="rId17" imgW="825480" imgH="203040" progId="Equation.3">
                  <p:embed/>
                  <p:pic>
                    <p:nvPicPr>
                      <p:cNvPr id="0" name="Picture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638800" y="4648200"/>
                        <a:ext cx="20574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Action Button: Forward or Next 18">
            <a:hlinkClick r:id="" action="ppaction://hlinkshowjump?jump=nextslide" highlightClick="1"/>
          </p:cNvPr>
          <p:cNvSpPr/>
          <p:nvPr/>
        </p:nvSpPr>
        <p:spPr>
          <a:xfrm>
            <a:off x="7772400" y="6019800"/>
            <a:ext cx="990600" cy="6858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ction Button: Home 19">
            <a:hlinkClick r:id="rId19" action="ppaction://hlinksldjump" highlightClick="1"/>
          </p:cNvPr>
          <p:cNvSpPr/>
          <p:nvPr/>
        </p:nvSpPr>
        <p:spPr>
          <a:xfrm>
            <a:off x="5715000" y="6019800"/>
            <a:ext cx="990600" cy="6858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ction Button: Custom 20">
            <a:hlinkClick r:id="rId20" action="ppaction://hlinksldjump" highlightClick="1"/>
          </p:cNvPr>
          <p:cNvSpPr/>
          <p:nvPr/>
        </p:nvSpPr>
        <p:spPr>
          <a:xfrm>
            <a:off x="6858000" y="6019800"/>
            <a:ext cx="838200" cy="685800"/>
          </a:xfrm>
          <a:prstGeom prst="actionButtonBlank">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Quiz</a:t>
            </a:r>
            <a:endParaRPr lang="en-US" dirty="0">
              <a:solidFill>
                <a:schemeClr val="bg1"/>
              </a:solidFill>
            </a:endParaRPr>
          </a:p>
        </p:txBody>
      </p:sp>
      <p:sp>
        <p:nvSpPr>
          <p:cNvPr id="22" name="Action Button: Back or Previous 21">
            <a:hlinkClick r:id="" action="ppaction://hlinkshowjump?jump=previousslide" highlightClick="1"/>
          </p:cNvPr>
          <p:cNvSpPr/>
          <p:nvPr/>
        </p:nvSpPr>
        <p:spPr>
          <a:xfrm>
            <a:off x="4572000" y="6019800"/>
            <a:ext cx="10668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85800"/>
            <a:ext cx="7924800" cy="584775"/>
          </a:xfrm>
          <a:prstGeom prst="rect">
            <a:avLst/>
          </a:prstGeom>
        </p:spPr>
        <p:txBody>
          <a:bodyPr wrap="square">
            <a:spAutoFit/>
          </a:bodyPr>
          <a:lstStyle/>
          <a:p>
            <a:pPr algn="ctr"/>
            <a:r>
              <a:rPr lang="en-US" sz="3200" dirty="0" smtClean="0"/>
              <a:t>Factor by Grouping Example 2</a:t>
            </a:r>
            <a:endParaRPr lang="en-US" sz="3200" dirty="0"/>
          </a:p>
        </p:txBody>
      </p:sp>
      <p:sp>
        <p:nvSpPr>
          <p:cNvPr id="3" name="Rectangle 2"/>
          <p:cNvSpPr/>
          <p:nvPr/>
        </p:nvSpPr>
        <p:spPr>
          <a:xfrm>
            <a:off x="304800" y="1371600"/>
            <a:ext cx="2971799" cy="707886"/>
          </a:xfrm>
          <a:prstGeom prst="rect">
            <a:avLst/>
          </a:prstGeom>
        </p:spPr>
        <p:txBody>
          <a:bodyPr wrap="square">
            <a:spAutoFit/>
          </a:bodyPr>
          <a:lstStyle/>
          <a:p>
            <a:r>
              <a:rPr lang="en-US" sz="2000" dirty="0" smtClean="0"/>
              <a:t>Determine if the following is factorable?</a:t>
            </a:r>
            <a:endParaRPr lang="en-US" sz="2000" dirty="0"/>
          </a:p>
        </p:txBody>
      </p:sp>
      <p:graphicFrame>
        <p:nvGraphicFramePr>
          <p:cNvPr id="36866" name="Object 2"/>
          <p:cNvGraphicFramePr>
            <a:graphicFrameLocks noChangeAspect="1"/>
          </p:cNvGraphicFramePr>
          <p:nvPr/>
        </p:nvGraphicFramePr>
        <p:xfrm>
          <a:off x="533400" y="2362200"/>
          <a:ext cx="2667000" cy="762000"/>
        </p:xfrm>
        <a:graphic>
          <a:graphicData uri="http://schemas.openxmlformats.org/presentationml/2006/ole">
            <mc:AlternateContent xmlns:mc="http://schemas.openxmlformats.org/markup-compatibility/2006">
              <mc:Choice xmlns:v="urn:schemas-microsoft-com:vml" Requires="v">
                <p:oleObj spid="_x0000_s36874" name="Equation" r:id="rId3" imgW="749160" imgH="203040" progId="Equation.3">
                  <p:embed/>
                </p:oleObj>
              </mc:Choice>
              <mc:Fallback>
                <p:oleObj name="Equation" r:id="rId3" imgW="74916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362200"/>
                        <a:ext cx="2667000"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a:xfrm>
            <a:off x="609600" y="3200400"/>
            <a:ext cx="914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hlinkClick r:id="" action="ppaction://noaction">
                  <a:snd r:embed="rId5" name="applause.wav"/>
                </a:hlinkClick>
              </a:rPr>
              <a:t>yes</a:t>
            </a:r>
            <a:endParaRPr lang="en-US" dirty="0"/>
          </a:p>
        </p:txBody>
      </p:sp>
      <p:sp>
        <p:nvSpPr>
          <p:cNvPr id="6" name="Rectangle 5">
            <a:hlinkClick r:id="" action="ppaction://noaction">
              <a:snd r:embed="rId6" name="voltage.wav"/>
            </a:hlinkClick>
          </p:cNvPr>
          <p:cNvSpPr/>
          <p:nvPr/>
        </p:nvSpPr>
        <p:spPr>
          <a:xfrm>
            <a:off x="1828800" y="3200400"/>
            <a:ext cx="990600" cy="609600"/>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a:t>
            </a:r>
            <a:endParaRPr lang="en-US" dirty="0"/>
          </a:p>
        </p:txBody>
      </p:sp>
      <p:graphicFrame>
        <p:nvGraphicFramePr>
          <p:cNvPr id="7" name="Object 6"/>
          <p:cNvGraphicFramePr>
            <a:graphicFrameLocks noChangeAspect="1"/>
          </p:cNvGraphicFramePr>
          <p:nvPr/>
        </p:nvGraphicFramePr>
        <p:xfrm>
          <a:off x="4953000" y="1447800"/>
          <a:ext cx="3048000" cy="533400"/>
        </p:xfrm>
        <a:graphic>
          <a:graphicData uri="http://schemas.openxmlformats.org/presentationml/2006/ole">
            <mc:AlternateContent xmlns:mc="http://schemas.openxmlformats.org/markup-compatibility/2006">
              <mc:Choice xmlns:v="urn:schemas-microsoft-com:vml" Requires="v">
                <p:oleObj spid="_x0000_s36875" name="Equation" r:id="rId7" imgW="1346040" imgH="228600" progId="Equation.3">
                  <p:embed/>
                </p:oleObj>
              </mc:Choice>
              <mc:Fallback>
                <p:oleObj name="Equation" r:id="rId7" imgW="1346040" imgH="22860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3000" y="1447800"/>
                        <a:ext cx="30480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p:cNvGraphicFramePr>
            <a:graphicFrameLocks noChangeAspect="1"/>
          </p:cNvGraphicFramePr>
          <p:nvPr/>
        </p:nvGraphicFramePr>
        <p:xfrm>
          <a:off x="5257800" y="2057400"/>
          <a:ext cx="2514600" cy="533400"/>
        </p:xfrm>
        <a:graphic>
          <a:graphicData uri="http://schemas.openxmlformats.org/presentationml/2006/ole">
            <mc:AlternateContent xmlns:mc="http://schemas.openxmlformats.org/markup-compatibility/2006">
              <mc:Choice xmlns:v="urn:schemas-microsoft-com:vml" Requires="v">
                <p:oleObj spid="_x0000_s36876" name="Equation" r:id="rId9" imgW="1130040" imgH="203040" progId="Equation.3">
                  <p:embed/>
                </p:oleObj>
              </mc:Choice>
              <mc:Fallback>
                <p:oleObj name="Equation" r:id="rId9" imgW="1130040" imgH="203040"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57800" y="2057400"/>
                        <a:ext cx="25146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Object 8"/>
          <p:cNvGraphicFramePr>
            <a:graphicFrameLocks noChangeAspect="1"/>
          </p:cNvGraphicFramePr>
          <p:nvPr/>
        </p:nvGraphicFramePr>
        <p:xfrm>
          <a:off x="5562600" y="2667000"/>
          <a:ext cx="1905000" cy="533400"/>
        </p:xfrm>
        <a:graphic>
          <a:graphicData uri="http://schemas.openxmlformats.org/presentationml/2006/ole">
            <mc:AlternateContent xmlns:mc="http://schemas.openxmlformats.org/markup-compatibility/2006">
              <mc:Choice xmlns:v="urn:schemas-microsoft-com:vml" Requires="v">
                <p:oleObj spid="_x0000_s36877" name="Equation" r:id="rId11" imgW="838080" imgH="203040" progId="Equation.3">
                  <p:embed/>
                </p:oleObj>
              </mc:Choice>
              <mc:Fallback>
                <p:oleObj name="Equation" r:id="rId11" imgW="838080" imgH="203040" progId="Equation.3">
                  <p:embed/>
                  <p:pic>
                    <p:nvPicPr>
                      <p:cNvPr id="0"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62600" y="2667000"/>
                        <a:ext cx="19050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9"/>
          <p:cNvSpPr/>
          <p:nvPr/>
        </p:nvSpPr>
        <p:spPr>
          <a:xfrm>
            <a:off x="6096000" y="3124200"/>
            <a:ext cx="920445" cy="707886"/>
          </a:xfrm>
          <a:prstGeom prst="rect">
            <a:avLst/>
          </a:prstGeom>
        </p:spPr>
        <p:txBody>
          <a:bodyPr wrap="none">
            <a:spAutoFit/>
          </a:bodyPr>
          <a:lstStyle/>
          <a:p>
            <a:pPr lvl="0" algn="ctr"/>
            <a:r>
              <a:rPr lang="en-US" sz="4000" dirty="0" smtClean="0">
                <a:solidFill>
                  <a:prstClr val="white"/>
                </a:solidFill>
              </a:rPr>
              <a:t>OR</a:t>
            </a:r>
            <a:endParaRPr lang="en-US" sz="4000" dirty="0">
              <a:solidFill>
                <a:prstClr val="white"/>
              </a:solidFill>
            </a:endParaRPr>
          </a:p>
        </p:txBody>
      </p:sp>
      <p:graphicFrame>
        <p:nvGraphicFramePr>
          <p:cNvPr id="12" name="Object 11"/>
          <p:cNvGraphicFramePr>
            <a:graphicFrameLocks noChangeAspect="1"/>
          </p:cNvGraphicFramePr>
          <p:nvPr/>
        </p:nvGraphicFramePr>
        <p:xfrm>
          <a:off x="5334000" y="3733800"/>
          <a:ext cx="2895600" cy="609600"/>
        </p:xfrm>
        <a:graphic>
          <a:graphicData uri="http://schemas.openxmlformats.org/presentationml/2006/ole">
            <mc:AlternateContent xmlns:mc="http://schemas.openxmlformats.org/markup-compatibility/2006">
              <mc:Choice xmlns:v="urn:schemas-microsoft-com:vml" Requires="v">
                <p:oleObj spid="_x0000_s36878" name="Equation" r:id="rId13" imgW="1257120" imgH="228600" progId="Equation.3">
                  <p:embed/>
                </p:oleObj>
              </mc:Choice>
              <mc:Fallback>
                <p:oleObj name="Equation" r:id="rId13" imgW="1257120" imgH="228600" progId="Equation.3">
                  <p:embed/>
                  <p:pic>
                    <p:nvPicPr>
                      <p:cNvPr id="0"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34000" y="3733800"/>
                        <a:ext cx="289560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12"/>
          <p:cNvGraphicFramePr>
            <a:graphicFrameLocks noChangeAspect="1"/>
          </p:cNvGraphicFramePr>
          <p:nvPr/>
        </p:nvGraphicFramePr>
        <p:xfrm>
          <a:off x="5334000" y="4343400"/>
          <a:ext cx="2971800" cy="609600"/>
        </p:xfrm>
        <a:graphic>
          <a:graphicData uri="http://schemas.openxmlformats.org/presentationml/2006/ole">
            <mc:AlternateContent xmlns:mc="http://schemas.openxmlformats.org/markup-compatibility/2006">
              <mc:Choice xmlns:v="urn:schemas-microsoft-com:vml" Requires="v">
                <p:oleObj spid="_x0000_s36879" name="Equation" r:id="rId15" imgW="1130040" imgH="203040" progId="Equation.3">
                  <p:embed/>
                </p:oleObj>
              </mc:Choice>
              <mc:Fallback>
                <p:oleObj name="Equation" r:id="rId15" imgW="1130040" imgH="203040" progId="Equation.3">
                  <p:embed/>
                  <p:pic>
                    <p:nvPicPr>
                      <p:cNvPr id="0" name="Picture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34000" y="4343400"/>
                        <a:ext cx="297180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13"/>
          <p:cNvGraphicFramePr>
            <a:graphicFrameLocks noChangeAspect="1"/>
          </p:cNvGraphicFramePr>
          <p:nvPr/>
        </p:nvGraphicFramePr>
        <p:xfrm>
          <a:off x="5867400" y="4876800"/>
          <a:ext cx="2057400" cy="533400"/>
        </p:xfrm>
        <a:graphic>
          <a:graphicData uri="http://schemas.openxmlformats.org/presentationml/2006/ole">
            <mc:AlternateContent xmlns:mc="http://schemas.openxmlformats.org/markup-compatibility/2006">
              <mc:Choice xmlns:v="urn:schemas-microsoft-com:vml" Requires="v">
                <p:oleObj spid="_x0000_s36880" name="Equation" r:id="rId17" imgW="838080" imgH="203040" progId="Equation.3">
                  <p:embed/>
                </p:oleObj>
              </mc:Choice>
              <mc:Fallback>
                <p:oleObj name="Equation" r:id="rId17" imgW="838080" imgH="203040" progId="Equation.3">
                  <p:embed/>
                  <p:pic>
                    <p:nvPicPr>
                      <p:cNvPr id="0" name="Picture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867400" y="4876800"/>
                        <a:ext cx="20574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Action Button: Forward or Next 14">
            <a:hlinkClick r:id="" action="ppaction://hlinkshowjump?jump=nextslide" highlightClick="1"/>
          </p:cNvPr>
          <p:cNvSpPr/>
          <p:nvPr/>
        </p:nvSpPr>
        <p:spPr>
          <a:xfrm>
            <a:off x="7772400" y="6019800"/>
            <a:ext cx="990600" cy="6858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Home 15">
            <a:hlinkClick r:id="rId19" action="ppaction://hlinksldjump" highlightClick="1"/>
          </p:cNvPr>
          <p:cNvSpPr/>
          <p:nvPr/>
        </p:nvSpPr>
        <p:spPr>
          <a:xfrm>
            <a:off x="5715000" y="6019800"/>
            <a:ext cx="990600" cy="6858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Custom 16">
            <a:hlinkClick r:id="" action="ppaction://hlinkshowjump?jump=nextslide" highlightClick="1"/>
          </p:cNvPr>
          <p:cNvSpPr/>
          <p:nvPr/>
        </p:nvSpPr>
        <p:spPr>
          <a:xfrm>
            <a:off x="6858000" y="6019800"/>
            <a:ext cx="838200" cy="685800"/>
          </a:xfrm>
          <a:prstGeom prst="actionButtonBlank">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Quiz</a:t>
            </a:r>
            <a:endParaRPr lang="en-US" dirty="0">
              <a:solidFill>
                <a:schemeClr val="bg1"/>
              </a:solidFill>
            </a:endParaRPr>
          </a:p>
        </p:txBody>
      </p:sp>
      <p:sp>
        <p:nvSpPr>
          <p:cNvPr id="18" name="Action Button: Back or Previous 17">
            <a:hlinkClick r:id="" action="ppaction://hlinkshowjump?jump=previousslide" highlightClick="1"/>
          </p:cNvPr>
          <p:cNvSpPr/>
          <p:nvPr/>
        </p:nvSpPr>
        <p:spPr>
          <a:xfrm>
            <a:off x="4572000" y="6019800"/>
            <a:ext cx="10668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57200" y="4191000"/>
            <a:ext cx="2438400" cy="1200329"/>
          </a:xfrm>
          <a:prstGeom prst="rect">
            <a:avLst/>
          </a:prstGeom>
        </p:spPr>
        <p:txBody>
          <a:bodyPr wrap="square">
            <a:spAutoFit/>
          </a:bodyPr>
          <a:lstStyle/>
          <a:p>
            <a:pPr lvl="0"/>
            <a:r>
              <a:rPr lang="en-US" dirty="0" smtClean="0">
                <a:solidFill>
                  <a:prstClr val="white"/>
                </a:solidFill>
              </a:rPr>
              <a:t>Yes it is.  -2 and 7 multiply to give -14 and combine to give -5.</a:t>
            </a:r>
            <a:endParaRPr lang="en-US" dirty="0">
              <a:solidFill>
                <a:prstClr val="white"/>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532656"/>
            <a:ext cx="6858000" cy="523220"/>
          </a:xfrm>
          <a:prstGeom prst="rect">
            <a:avLst/>
          </a:prstGeom>
          <a:noFill/>
        </p:spPr>
        <p:txBody>
          <a:bodyPr wrap="square" rtlCol="0" anchor="ctr">
            <a:spAutoFit/>
          </a:bodyPr>
          <a:lstStyle/>
          <a:p>
            <a:pPr algn="ctr"/>
            <a:r>
              <a:rPr lang="en-US" sz="2800" dirty="0" smtClean="0"/>
              <a:t>Factor By Grouping Quiz Problem 1</a:t>
            </a:r>
            <a:endParaRPr lang="en-US" sz="2800" dirty="0"/>
          </a:p>
        </p:txBody>
      </p:sp>
      <p:graphicFrame>
        <p:nvGraphicFramePr>
          <p:cNvPr id="3" name="Object 2"/>
          <p:cNvGraphicFramePr>
            <a:graphicFrameLocks noChangeAspect="1"/>
          </p:cNvGraphicFramePr>
          <p:nvPr/>
        </p:nvGraphicFramePr>
        <p:xfrm>
          <a:off x="2667000" y="1219200"/>
          <a:ext cx="3276600" cy="888569"/>
        </p:xfrm>
        <a:graphic>
          <a:graphicData uri="http://schemas.openxmlformats.org/presentationml/2006/ole">
            <mc:AlternateContent xmlns:mc="http://schemas.openxmlformats.org/markup-compatibility/2006">
              <mc:Choice xmlns:v="urn:schemas-microsoft-com:vml" Requires="v">
                <p:oleObj spid="_x0000_s39939" name="Equation" r:id="rId3" imgW="749160" imgH="203040" progId="Equation.DSMT4">
                  <p:embed/>
                </p:oleObj>
              </mc:Choice>
              <mc:Fallback>
                <p:oleObj name="Equation" r:id="rId3" imgW="749160" imgH="2030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219200"/>
                        <a:ext cx="3276600" cy="8885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p:nvPr/>
        </p:nvSpPr>
        <p:spPr>
          <a:xfrm>
            <a:off x="2667000" y="2590800"/>
            <a:ext cx="3429000" cy="2862322"/>
          </a:xfrm>
          <a:prstGeom prst="rect">
            <a:avLst/>
          </a:prstGeom>
          <a:noFill/>
        </p:spPr>
        <p:txBody>
          <a:bodyPr wrap="square" rtlCol="0">
            <a:spAutoFit/>
          </a:bodyPr>
          <a:lstStyle/>
          <a:p>
            <a:pPr marL="342900" indent="-342900">
              <a:buFont typeface="+mj-lt"/>
              <a:buAutoNum type="alphaUcPeriod"/>
            </a:pPr>
            <a:r>
              <a:rPr lang="en-US" sz="3600" dirty="0" smtClean="0">
                <a:latin typeface="Times New Roman" pitchFamily="18" charset="0"/>
                <a:cs typeface="Times New Roman" pitchFamily="18" charset="0"/>
                <a:hlinkClick r:id="rId5" action="ppaction://hlinksldjump"/>
              </a:rPr>
              <a:t>(x-2)(x+4)</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hlinkClick r:id="rId6" action="ppaction://hlinksldjump"/>
              </a:rPr>
              <a:t>(x+2)(x+6)</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hlinkClick r:id="rId5" action="ppaction://hlinksldjump"/>
              </a:rPr>
              <a:t>(x+2)(x+4)</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hlinkClick r:id="rId6" action="ppaction://hlinksldjump"/>
              </a:rPr>
              <a:t>(x+6)(x+2)</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hlinkClick r:id="rId5" action="ppaction://hlinksldjump"/>
              </a:rPr>
              <a:t>(x+2)(x-4)</a:t>
            </a:r>
            <a:endParaRPr lang="en-US"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600200" y="990600"/>
            <a:ext cx="5867400" cy="3429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Not Quite take a second look</a:t>
            </a:r>
            <a:endParaRPr lang="en-US" sz="2400" dirty="0"/>
          </a:p>
        </p:txBody>
      </p:sp>
      <p:sp>
        <p:nvSpPr>
          <p:cNvPr id="3" name="Action Button: Home 2">
            <a:hlinkClick r:id="rId3" action="ppaction://hlinksldjump" highlightClick="1"/>
          </p:cNvPr>
          <p:cNvSpPr/>
          <p:nvPr/>
        </p:nvSpPr>
        <p:spPr>
          <a:xfrm>
            <a:off x="4114800" y="5943600"/>
            <a:ext cx="990600" cy="6096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rId4" action="ppaction://hlinksldjump" highlightClick="1"/>
          </p:cNvPr>
          <p:cNvSpPr/>
          <p:nvPr/>
        </p:nvSpPr>
        <p:spPr>
          <a:xfrm>
            <a:off x="457200" y="5943600"/>
            <a:ext cx="9906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47800" y="4495800"/>
            <a:ext cx="6553200" cy="369332"/>
          </a:xfrm>
          <a:prstGeom prst="rect">
            <a:avLst/>
          </a:prstGeom>
          <a:noFill/>
        </p:spPr>
        <p:txBody>
          <a:bodyPr wrap="square" rtlCol="0">
            <a:spAutoFit/>
          </a:bodyPr>
          <a:lstStyle/>
          <a:p>
            <a:pPr algn="ctr"/>
            <a:r>
              <a:rPr lang="en-US" dirty="0" smtClean="0"/>
              <a:t>Take a look at how you combined your factors!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mph" presetSubtype="0" fill="hold" grpId="0" nodeType="withEffect">
                                  <p:stCondLst>
                                    <p:cond delay="0"/>
                                  </p:stCondLst>
                                  <p:iterate type="lt">
                                    <p:tmPct val="10000"/>
                                  </p:iterate>
                                  <p:childTnLst>
                                    <p:animClr clrSpc="rgb" dir="cw">
                                      <p:cBhvr override="childStyle">
                                        <p:cTn id="6" dur="500" fill="hold"/>
                                        <p:tgtEl>
                                          <p:spTgt spid="2"/>
                                        </p:tgtEl>
                                        <p:attrNameLst>
                                          <p:attrName>style.color</p:attrName>
                                        </p:attrNameLst>
                                      </p:cBhvr>
                                      <p:to>
                                        <a:schemeClr val="accent2"/>
                                      </p:to>
                                    </p:animClr>
                                    <p:animClr clrSpc="rgb" dir="cw">
                                      <p:cBhvr>
                                        <p:cTn id="7" dur="500" fill="hold"/>
                                        <p:tgtEl>
                                          <p:spTgt spid="2"/>
                                        </p:tgtEl>
                                        <p:attrNameLst>
                                          <p:attrName>fillcolor</p:attrName>
                                        </p:attrNameLst>
                                      </p:cBhvr>
                                      <p:to>
                                        <a:schemeClr val="accent2"/>
                                      </p:to>
                                    </p:animClr>
                                    <p:set>
                                      <p:cBhvr>
                                        <p:cTn id="8" dur="500" fill="hold"/>
                                        <p:tgtEl>
                                          <p:spTgt spid="2"/>
                                        </p:tgtEl>
                                        <p:attrNameLst>
                                          <p:attrName>fill.type</p:attrName>
                                        </p:attrNameLst>
                                      </p:cBhvr>
                                      <p:to>
                                        <p:strVal val="solid"/>
                                      </p:to>
                                    </p:set>
                                    <p:anim to="1.5" calcmode="lin" valueType="num">
                                      <p:cBhvr override="childStyle">
                                        <p:cTn id="9" dur="500" fill="hold"/>
                                        <p:tgtEl>
                                          <p:spTgt spid="2"/>
                                        </p:tgtEl>
                                        <p:attrNameLst>
                                          <p:attrName>style.fontSize</p:attrName>
                                        </p:attrNameLst>
                                      </p:cBhvr>
                                    </p:anim>
                                  </p:childTnLst>
                                  <p:subTnLst>
                                    <p:audio>
                                      <p:cMediaNode>
                                        <p:cTn display="0" masterRel="sameClick">
                                          <p:stCondLst>
                                            <p:cond evt="begin" delay="0">
                                              <p:tn val="5"/>
                                            </p:cond>
                                          </p:stCondLst>
                                          <p:endCondLst>
                                            <p:cond evt="onStopAudio" delay="0">
                                              <p:tgtEl>
                                                <p:sldTgt/>
                                              </p:tgtEl>
                                            </p:cond>
                                          </p:endCondLst>
                                        </p:cTn>
                                        <p:tgtEl>
                                          <p:sndTgt r:embed="rId2" name="voltag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iley Face 1"/>
          <p:cNvSpPr/>
          <p:nvPr/>
        </p:nvSpPr>
        <p:spPr>
          <a:xfrm>
            <a:off x="2819400" y="609600"/>
            <a:ext cx="3962400" cy="3581400"/>
          </a:xfrm>
          <a:prstGeom prst="smileyFace">
            <a:avLst/>
          </a:prstGeom>
          <a:solidFill>
            <a:srgbClr val="FFFF00"/>
          </a:solidFill>
          <a:ln>
            <a:solidFill>
              <a:schemeClr val="bg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p:cNvSpPr txBox="1"/>
          <p:nvPr/>
        </p:nvSpPr>
        <p:spPr>
          <a:xfrm>
            <a:off x="1676400" y="4267200"/>
            <a:ext cx="6019800" cy="646331"/>
          </a:xfrm>
          <a:prstGeom prst="rect">
            <a:avLst/>
          </a:prstGeom>
          <a:noFill/>
        </p:spPr>
        <p:txBody>
          <a:bodyPr wrap="square" rtlCol="0">
            <a:spAutoFit/>
          </a:bodyPr>
          <a:lstStyle/>
          <a:p>
            <a:pPr algn="ctr"/>
            <a:r>
              <a:rPr lang="en-US" dirty="0" smtClean="0"/>
              <a:t>Did you know that both B and D are correct answers?  With multiplication the order does not matter. </a:t>
            </a:r>
            <a:endParaRPr lang="en-US" dirty="0"/>
          </a:p>
        </p:txBody>
      </p:sp>
      <p:sp>
        <p:nvSpPr>
          <p:cNvPr id="5" name="Action Button: Back or Previous 4">
            <a:hlinkClick r:id="rId2" action="ppaction://hlinksldjump" highlightClick="1"/>
          </p:cNvPr>
          <p:cNvSpPr/>
          <p:nvPr/>
        </p:nvSpPr>
        <p:spPr>
          <a:xfrm>
            <a:off x="609600" y="5867400"/>
            <a:ext cx="990600" cy="6096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3" action="ppaction://hlinksldjump" highlightClick="1"/>
          </p:cNvPr>
          <p:cNvSpPr/>
          <p:nvPr/>
        </p:nvSpPr>
        <p:spPr>
          <a:xfrm>
            <a:off x="3886200" y="5791200"/>
            <a:ext cx="1524000" cy="8382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Forward or Next 6">
            <a:hlinkClick r:id="rId4" action="ppaction://hlinksldjump" highlightClick="1"/>
          </p:cNvPr>
          <p:cNvSpPr/>
          <p:nvPr/>
        </p:nvSpPr>
        <p:spPr>
          <a:xfrm>
            <a:off x="7543800" y="5715000"/>
            <a:ext cx="1066800" cy="7620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532656"/>
            <a:ext cx="6858000" cy="523220"/>
          </a:xfrm>
          <a:prstGeom prst="rect">
            <a:avLst/>
          </a:prstGeom>
          <a:noFill/>
        </p:spPr>
        <p:txBody>
          <a:bodyPr wrap="square" rtlCol="0" anchor="ctr">
            <a:spAutoFit/>
          </a:bodyPr>
          <a:lstStyle/>
          <a:p>
            <a:pPr algn="ctr"/>
            <a:r>
              <a:rPr lang="en-US" sz="2800" dirty="0" smtClean="0"/>
              <a:t>Factor By Grouping Quiz Problem 2</a:t>
            </a:r>
            <a:endParaRPr lang="en-US" sz="2800" dirty="0"/>
          </a:p>
        </p:txBody>
      </p:sp>
      <p:graphicFrame>
        <p:nvGraphicFramePr>
          <p:cNvPr id="3" name="Object 2"/>
          <p:cNvGraphicFramePr>
            <a:graphicFrameLocks noChangeAspect="1"/>
          </p:cNvGraphicFramePr>
          <p:nvPr/>
        </p:nvGraphicFramePr>
        <p:xfrm>
          <a:off x="2667000" y="1219200"/>
          <a:ext cx="3276600" cy="888569"/>
        </p:xfrm>
        <a:graphic>
          <a:graphicData uri="http://schemas.openxmlformats.org/presentationml/2006/ole">
            <mc:AlternateContent xmlns:mc="http://schemas.openxmlformats.org/markup-compatibility/2006">
              <mc:Choice xmlns:v="urn:schemas-microsoft-com:vml" Requires="v">
                <p:oleObj spid="_x0000_s40963" name="Equation" r:id="rId3" imgW="749160" imgH="203040" progId="Equation.DSMT4">
                  <p:embed/>
                </p:oleObj>
              </mc:Choice>
              <mc:Fallback>
                <p:oleObj name="Equation" r:id="rId3" imgW="749160" imgH="2030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219200"/>
                        <a:ext cx="3276600" cy="8885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p:nvPr/>
        </p:nvSpPr>
        <p:spPr>
          <a:xfrm>
            <a:off x="2667000" y="2590800"/>
            <a:ext cx="3429000" cy="2862322"/>
          </a:xfrm>
          <a:prstGeom prst="rect">
            <a:avLst/>
          </a:prstGeom>
          <a:noFill/>
        </p:spPr>
        <p:txBody>
          <a:bodyPr wrap="square" rtlCol="0">
            <a:spAutoFit/>
          </a:bodyPr>
          <a:lstStyle/>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5" action="ppaction://hlinksldjump"/>
              </a:rPr>
              <a:t>(x-8)(x-2)</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5" action="ppaction://hlinksldjump"/>
              </a:rPr>
              <a:t>(x-4)(x-4)</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5" action="ppaction://hlinksldjump"/>
              </a:rPr>
              <a:t>(x-4)(x+4)</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6" action="ppaction://hlinksldjump"/>
              </a:rPr>
              <a:t>(x+8)(x-2)</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5" action="ppaction://hlinksldjump"/>
              </a:rPr>
              <a:t>(x+4)(x+4)</a:t>
            </a:r>
            <a:endParaRPr lang="en-US"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600200" y="990600"/>
            <a:ext cx="5867400" cy="3429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Not Quite take a second look</a:t>
            </a:r>
            <a:endParaRPr lang="en-US" sz="2400" dirty="0"/>
          </a:p>
        </p:txBody>
      </p:sp>
      <p:sp>
        <p:nvSpPr>
          <p:cNvPr id="3" name="Action Button: Home 2">
            <a:hlinkClick r:id="rId3" action="ppaction://hlinksldjump" highlightClick="1"/>
          </p:cNvPr>
          <p:cNvSpPr/>
          <p:nvPr/>
        </p:nvSpPr>
        <p:spPr>
          <a:xfrm>
            <a:off x="4114800" y="5943600"/>
            <a:ext cx="990600" cy="6096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rId4" action="ppaction://hlinksldjump" highlightClick="1"/>
          </p:cNvPr>
          <p:cNvSpPr/>
          <p:nvPr/>
        </p:nvSpPr>
        <p:spPr>
          <a:xfrm>
            <a:off x="457200" y="5867400"/>
            <a:ext cx="9906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47800" y="4495800"/>
            <a:ext cx="6553200" cy="369332"/>
          </a:xfrm>
          <a:prstGeom prst="rect">
            <a:avLst/>
          </a:prstGeom>
          <a:noFill/>
        </p:spPr>
        <p:txBody>
          <a:bodyPr wrap="square" rtlCol="0">
            <a:spAutoFit/>
          </a:bodyPr>
          <a:lstStyle/>
          <a:p>
            <a:pPr algn="ctr"/>
            <a:r>
              <a:rPr lang="en-US" dirty="0" smtClean="0"/>
              <a:t>Take a look at how you combined your factors!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mph" presetSubtype="0" fill="hold" grpId="0" nodeType="clickEffect">
                                  <p:stCondLst>
                                    <p:cond delay="0"/>
                                  </p:stCondLst>
                                  <p:iterate type="lt">
                                    <p:tmPct val="10000"/>
                                  </p:iterate>
                                  <p:childTnLst>
                                    <p:animClr clrSpc="rgb" dir="cw">
                                      <p:cBhvr override="childStyle">
                                        <p:cTn id="6" dur="500" fill="hold"/>
                                        <p:tgtEl>
                                          <p:spTgt spid="2"/>
                                        </p:tgtEl>
                                        <p:attrNameLst>
                                          <p:attrName>style.color</p:attrName>
                                        </p:attrNameLst>
                                      </p:cBhvr>
                                      <p:to>
                                        <a:schemeClr val="accent2"/>
                                      </p:to>
                                    </p:animClr>
                                    <p:animClr clrSpc="rgb" dir="cw">
                                      <p:cBhvr>
                                        <p:cTn id="7" dur="500" fill="hold"/>
                                        <p:tgtEl>
                                          <p:spTgt spid="2"/>
                                        </p:tgtEl>
                                        <p:attrNameLst>
                                          <p:attrName>fillcolor</p:attrName>
                                        </p:attrNameLst>
                                      </p:cBhvr>
                                      <p:to>
                                        <a:schemeClr val="accent2"/>
                                      </p:to>
                                    </p:animClr>
                                    <p:set>
                                      <p:cBhvr>
                                        <p:cTn id="8" dur="500" fill="hold"/>
                                        <p:tgtEl>
                                          <p:spTgt spid="2"/>
                                        </p:tgtEl>
                                        <p:attrNameLst>
                                          <p:attrName>fill.type</p:attrName>
                                        </p:attrNameLst>
                                      </p:cBhvr>
                                      <p:to>
                                        <p:strVal val="solid"/>
                                      </p:to>
                                    </p:set>
                                    <p:anim to="1.5" calcmode="lin" valueType="num">
                                      <p:cBhvr override="childStyle">
                                        <p:cTn id="9" dur="500" fill="hold"/>
                                        <p:tgtEl>
                                          <p:spTgt spid="2"/>
                                        </p:tgtEl>
                                        <p:attrNameLst>
                                          <p:attrName>style.fontSize</p:attrName>
                                        </p:attrNameLst>
                                      </p:cBhvr>
                                    </p:anim>
                                  </p:childTnLst>
                                  <p:subTnLst>
                                    <p:audio>
                                      <p:cMediaNode>
                                        <p:cTn display="0" masterRel="sameClick">
                                          <p:stCondLst>
                                            <p:cond evt="begin" delay="0">
                                              <p:tn val="5"/>
                                            </p:cond>
                                          </p:stCondLst>
                                          <p:endCondLst>
                                            <p:cond evt="onStopAudio" delay="0">
                                              <p:tgtEl>
                                                <p:sldTgt/>
                                              </p:tgtEl>
                                            </p:cond>
                                          </p:endCondLst>
                                        </p:cTn>
                                        <p:tgtEl>
                                          <p:sndTgt r:embed="rId2"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iley Face 1"/>
          <p:cNvSpPr/>
          <p:nvPr/>
        </p:nvSpPr>
        <p:spPr>
          <a:xfrm>
            <a:off x="2819400" y="609600"/>
            <a:ext cx="3962400" cy="3581400"/>
          </a:xfrm>
          <a:prstGeom prst="smileyFace">
            <a:avLst/>
          </a:prstGeom>
          <a:solidFill>
            <a:srgbClr val="FFFF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p:cNvSpPr txBox="1"/>
          <p:nvPr/>
        </p:nvSpPr>
        <p:spPr>
          <a:xfrm>
            <a:off x="1676400" y="4267200"/>
            <a:ext cx="6019800" cy="646331"/>
          </a:xfrm>
          <a:prstGeom prst="rect">
            <a:avLst/>
          </a:prstGeom>
          <a:noFill/>
        </p:spPr>
        <p:txBody>
          <a:bodyPr wrap="square" rtlCol="0">
            <a:spAutoFit/>
          </a:bodyPr>
          <a:lstStyle/>
          <a:p>
            <a:pPr algn="ctr"/>
            <a:r>
              <a:rPr lang="en-US" dirty="0" smtClean="0"/>
              <a:t>Did you know that D is the only correct option for this problem. </a:t>
            </a:r>
            <a:endParaRPr lang="en-US" dirty="0"/>
          </a:p>
        </p:txBody>
      </p:sp>
      <p:sp>
        <p:nvSpPr>
          <p:cNvPr id="5" name="Action Button: Back or Previous 4">
            <a:hlinkClick r:id="rId2" action="ppaction://hlinksldjump" highlightClick="1"/>
          </p:cNvPr>
          <p:cNvSpPr/>
          <p:nvPr/>
        </p:nvSpPr>
        <p:spPr>
          <a:xfrm>
            <a:off x="533400" y="5943600"/>
            <a:ext cx="990600" cy="6096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3" action="ppaction://hlinksldjump" highlightClick="1"/>
          </p:cNvPr>
          <p:cNvSpPr/>
          <p:nvPr/>
        </p:nvSpPr>
        <p:spPr>
          <a:xfrm>
            <a:off x="3886200" y="5791200"/>
            <a:ext cx="1524000" cy="8382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Factoring More Difficult Trinomials</a:t>
            </a:r>
            <a:endParaRPr lang="en-US" dirty="0"/>
          </a:p>
        </p:txBody>
      </p:sp>
      <p:sp>
        <p:nvSpPr>
          <p:cNvPr id="3" name="Content Placeholder 2"/>
          <p:cNvSpPr>
            <a:spLocks noGrp="1"/>
          </p:cNvSpPr>
          <p:nvPr>
            <p:ph idx="1"/>
          </p:nvPr>
        </p:nvSpPr>
        <p:spPr>
          <a:xfrm>
            <a:off x="457200" y="1524000"/>
            <a:ext cx="8229600" cy="2438400"/>
          </a:xfrm>
        </p:spPr>
        <p:txBody>
          <a:bodyPr>
            <a:normAutofit lnSpcReduction="10000"/>
          </a:bodyPr>
          <a:lstStyle/>
          <a:p>
            <a:r>
              <a:rPr lang="en-US" dirty="0" smtClean="0"/>
              <a:t>The nice thing about getting to more difficult trinomials is that all of the steps that you had to do in the other problems you do in these problems.</a:t>
            </a:r>
          </a:p>
          <a:p>
            <a:r>
              <a:rPr lang="en-US" dirty="0" smtClean="0"/>
              <a:t>The numbers are usually larger, which in turns means that there is usually more factors. </a:t>
            </a:r>
          </a:p>
          <a:p>
            <a:r>
              <a:rPr lang="en-US" dirty="0" smtClean="0"/>
              <a:t>Click where you would like to begin.</a:t>
            </a:r>
            <a:endParaRPr lang="en-US" dirty="0"/>
          </a:p>
        </p:txBody>
      </p:sp>
      <p:sp>
        <p:nvSpPr>
          <p:cNvPr id="4" name="Rectangle 3"/>
          <p:cNvSpPr/>
          <p:nvPr/>
        </p:nvSpPr>
        <p:spPr>
          <a:xfrm>
            <a:off x="533400" y="5029200"/>
            <a:ext cx="2438400" cy="7620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hlinkClick r:id="rId2" action="ppaction://hlinksldjump"/>
              </a:rPr>
              <a:t>Box Method Quiz</a:t>
            </a:r>
            <a:endParaRPr lang="en-US" dirty="0"/>
          </a:p>
        </p:txBody>
      </p:sp>
      <p:sp>
        <p:nvSpPr>
          <p:cNvPr id="5" name="Rectangle 4">
            <a:hlinkClick r:id="rId3" action="ppaction://hlinksldjump"/>
          </p:cNvPr>
          <p:cNvSpPr/>
          <p:nvPr/>
        </p:nvSpPr>
        <p:spPr>
          <a:xfrm>
            <a:off x="533400" y="4114800"/>
            <a:ext cx="2438400" cy="838200"/>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2800" dirty="0" smtClean="0">
                <a:hlinkClick r:id="rId4" action="ppaction://hlinksldjump"/>
              </a:rPr>
              <a:t>The Box Method</a:t>
            </a:r>
            <a:endParaRPr lang="en-US" sz="2800" dirty="0"/>
          </a:p>
        </p:txBody>
      </p:sp>
      <p:sp>
        <p:nvSpPr>
          <p:cNvPr id="6" name="Rounded Rectangle 5"/>
          <p:cNvSpPr/>
          <p:nvPr/>
        </p:nvSpPr>
        <p:spPr>
          <a:xfrm>
            <a:off x="6019800" y="3962400"/>
            <a:ext cx="2590800" cy="114300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800" dirty="0" smtClean="0">
                <a:hlinkClick r:id="rId5" action="ppaction://hlinksldjump"/>
              </a:rPr>
              <a:t>Factor by Grouping</a:t>
            </a:r>
            <a:endParaRPr lang="en-US" sz="2800" dirty="0"/>
          </a:p>
        </p:txBody>
      </p:sp>
      <p:sp>
        <p:nvSpPr>
          <p:cNvPr id="7" name="Rounded Rectangle 6"/>
          <p:cNvSpPr/>
          <p:nvPr/>
        </p:nvSpPr>
        <p:spPr>
          <a:xfrm>
            <a:off x="6019800" y="5181600"/>
            <a:ext cx="2590800" cy="914400"/>
          </a:xfrm>
          <a:prstGeom prst="roundRect">
            <a:avLst/>
          </a:prstGeom>
          <a:solidFill>
            <a:schemeClr val="accent1">
              <a:lumMod val="50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smtClean="0">
                <a:hlinkClick r:id="rId6" action="ppaction://hlinksldjump"/>
              </a:rPr>
              <a:t>Factor By Grouping Quiz</a:t>
            </a:r>
            <a:endParaRPr lang="en-US" sz="2400" dirty="0"/>
          </a:p>
        </p:txBody>
      </p:sp>
      <p:sp>
        <p:nvSpPr>
          <p:cNvPr id="8" name="Action Button: Home 7">
            <a:hlinkClick r:id="rId7" action="ppaction://hlinksldjump" highlightClick="1"/>
          </p:cNvPr>
          <p:cNvSpPr/>
          <p:nvPr/>
        </p:nvSpPr>
        <p:spPr>
          <a:xfrm>
            <a:off x="3733800" y="5334000"/>
            <a:ext cx="1447800" cy="12192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Box Method Example 2</a:t>
            </a:r>
            <a:endParaRPr lang="en-US" dirty="0"/>
          </a:p>
        </p:txBody>
      </p:sp>
      <p:graphicFrame>
        <p:nvGraphicFramePr>
          <p:cNvPr id="3" name="Object 2"/>
          <p:cNvGraphicFramePr>
            <a:graphicFrameLocks noChangeAspect="1"/>
          </p:cNvGraphicFramePr>
          <p:nvPr/>
        </p:nvGraphicFramePr>
        <p:xfrm>
          <a:off x="550863" y="1752600"/>
          <a:ext cx="3667125" cy="838200"/>
        </p:xfrm>
        <a:graphic>
          <a:graphicData uri="http://schemas.openxmlformats.org/presentationml/2006/ole">
            <mc:AlternateContent xmlns:mc="http://schemas.openxmlformats.org/markup-compatibility/2006">
              <mc:Choice xmlns:v="urn:schemas-microsoft-com:vml" Requires="v">
                <p:oleObj spid="_x0000_s44037" name="Equation" r:id="rId3" imgW="888840" imgH="203040" progId="Equation.DSMT4">
                  <p:embed/>
                </p:oleObj>
              </mc:Choice>
              <mc:Fallback>
                <p:oleObj name="Equation" r:id="rId3" imgW="888840" imgH="2030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3" y="1752600"/>
                        <a:ext cx="3667125"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Table 3"/>
          <p:cNvGraphicFramePr>
            <a:graphicFrameLocks noGrp="1"/>
          </p:cNvGraphicFramePr>
          <p:nvPr/>
        </p:nvGraphicFramePr>
        <p:xfrm>
          <a:off x="6172200" y="1905000"/>
          <a:ext cx="2514600" cy="1656080"/>
        </p:xfrm>
        <a:graphic>
          <a:graphicData uri="http://schemas.openxmlformats.org/drawingml/2006/table">
            <a:tbl>
              <a:tblPr>
                <a:tableStyleId>{93296810-A885-4BE3-A3E7-6D5BEEA58F35}</a:tableStyleId>
              </a:tblPr>
              <a:tblGrid>
                <a:gridCol w="1257300"/>
                <a:gridCol w="1257300"/>
              </a:tblGrid>
              <a:tr h="828040">
                <a:tc>
                  <a:txBody>
                    <a:bodyPr/>
                    <a:lstStyle/>
                    <a:p>
                      <a:pPr algn="ctr"/>
                      <a:endParaRPr lang="en-US" dirty="0"/>
                    </a:p>
                  </a:txBody>
                  <a:tcPr anchor="ctr">
                    <a:solidFill>
                      <a:schemeClr val="accent1"/>
                    </a:solidFill>
                  </a:tcPr>
                </a:tc>
                <a:tc>
                  <a:txBody>
                    <a:bodyPr/>
                    <a:lstStyle/>
                    <a:p>
                      <a:pPr algn="ctr"/>
                      <a:r>
                        <a:rPr lang="en-US" sz="4000" i="0" dirty="0" smtClean="0">
                          <a:latin typeface="Times New Roman" pitchFamily="18" charset="0"/>
                          <a:cs typeface="Times New Roman" pitchFamily="18" charset="0"/>
                        </a:rPr>
                        <a:t>10</a:t>
                      </a:r>
                      <a:r>
                        <a:rPr lang="en-US" sz="4000" i="1" dirty="0" smtClean="0">
                          <a:latin typeface="Times New Roman" pitchFamily="18" charset="0"/>
                          <a:cs typeface="Times New Roman" pitchFamily="18" charset="0"/>
                        </a:rPr>
                        <a:t>x</a:t>
                      </a:r>
                      <a:endParaRPr lang="en-US" sz="4000" i="1" dirty="0">
                        <a:latin typeface="Times New Roman" pitchFamily="18" charset="0"/>
                        <a:cs typeface="Times New Roman" pitchFamily="18" charset="0"/>
                      </a:endParaRPr>
                    </a:p>
                  </a:txBody>
                  <a:tcPr anchor="ctr">
                    <a:solidFill>
                      <a:schemeClr val="accent1"/>
                    </a:solidFill>
                  </a:tcPr>
                </a:tc>
              </a:tr>
              <a:tr h="828040">
                <a:tc>
                  <a:txBody>
                    <a:bodyPr/>
                    <a:lstStyle/>
                    <a:p>
                      <a:pPr algn="ctr"/>
                      <a:r>
                        <a:rPr lang="en-US" sz="4000" dirty="0" smtClean="0">
                          <a:latin typeface="Times New Roman" pitchFamily="18" charset="0"/>
                          <a:cs typeface="Times New Roman" pitchFamily="18" charset="0"/>
                        </a:rPr>
                        <a:t>9</a:t>
                      </a:r>
                      <a:r>
                        <a:rPr lang="en-US" sz="4000" i="1" dirty="0" smtClean="0">
                          <a:latin typeface="Times New Roman" pitchFamily="18" charset="0"/>
                          <a:cs typeface="Times New Roman" pitchFamily="18" charset="0"/>
                        </a:rPr>
                        <a:t>x</a:t>
                      </a:r>
                      <a:endParaRPr lang="en-US" sz="4000" dirty="0">
                        <a:latin typeface="Times New Roman" pitchFamily="18" charset="0"/>
                        <a:cs typeface="Times New Roman" pitchFamily="18" charset="0"/>
                      </a:endParaRPr>
                    </a:p>
                  </a:txBody>
                  <a:tcPr anchor="ctr">
                    <a:solidFill>
                      <a:schemeClr val="accent1"/>
                    </a:solidFill>
                  </a:tcPr>
                </a:tc>
                <a:tc>
                  <a:txBody>
                    <a:bodyPr/>
                    <a:lstStyle/>
                    <a:p>
                      <a:pPr algn="ctr"/>
                      <a:r>
                        <a:rPr lang="en-US" sz="4000" dirty="0" smtClean="0">
                          <a:latin typeface="Times New Roman" pitchFamily="18" charset="0"/>
                          <a:cs typeface="Times New Roman" pitchFamily="18" charset="0"/>
                        </a:rPr>
                        <a:t>15</a:t>
                      </a:r>
                      <a:endParaRPr lang="en-US" sz="4000" dirty="0">
                        <a:latin typeface="Times New Roman" pitchFamily="18" charset="0"/>
                        <a:cs typeface="Times New Roman" pitchFamily="18" charset="0"/>
                      </a:endParaRPr>
                    </a:p>
                  </a:txBody>
                  <a:tcPr anchor="ctr">
                    <a:solidFill>
                      <a:schemeClr val="accent1"/>
                    </a:solidFill>
                  </a:tcPr>
                </a:tc>
              </a:tr>
            </a:tbl>
          </a:graphicData>
        </a:graphic>
      </p:graphicFrame>
      <p:sp>
        <p:nvSpPr>
          <p:cNvPr id="5" name="TextBox 4"/>
          <p:cNvSpPr txBox="1"/>
          <p:nvPr/>
        </p:nvSpPr>
        <p:spPr>
          <a:xfrm>
            <a:off x="685800" y="2743200"/>
            <a:ext cx="3276600" cy="400110"/>
          </a:xfrm>
          <a:prstGeom prst="rect">
            <a:avLst/>
          </a:prstGeom>
          <a:noFill/>
        </p:spPr>
        <p:txBody>
          <a:bodyPr wrap="square" rtlCol="0">
            <a:spAutoFit/>
          </a:bodyPr>
          <a:lstStyle/>
          <a:p>
            <a:r>
              <a:rPr lang="en-US" sz="2000" dirty="0" smtClean="0"/>
              <a:t>Is it factorable?</a:t>
            </a:r>
            <a:endParaRPr lang="en-US" sz="2000" dirty="0"/>
          </a:p>
        </p:txBody>
      </p:sp>
      <p:sp>
        <p:nvSpPr>
          <p:cNvPr id="6" name="Rectangle 5"/>
          <p:cNvSpPr/>
          <p:nvPr/>
        </p:nvSpPr>
        <p:spPr>
          <a:xfrm>
            <a:off x="609600" y="3200400"/>
            <a:ext cx="914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hlinkClick r:id="" action="ppaction://noaction">
                  <a:snd r:embed="rId5" name="applause.wav"/>
                </a:hlinkClick>
              </a:rPr>
              <a:t>yes</a:t>
            </a:r>
            <a:endParaRPr lang="en-US" dirty="0"/>
          </a:p>
        </p:txBody>
      </p:sp>
      <p:sp>
        <p:nvSpPr>
          <p:cNvPr id="7" name="Rectangle 6">
            <a:hlinkClick r:id="" action="ppaction://noaction">
              <a:snd r:embed="rId6" name="voltage.wav"/>
            </a:hlinkClick>
          </p:cNvPr>
          <p:cNvSpPr/>
          <p:nvPr/>
        </p:nvSpPr>
        <p:spPr>
          <a:xfrm>
            <a:off x="1828800" y="3200400"/>
            <a:ext cx="990600" cy="609600"/>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a:t>
            </a:r>
            <a:endParaRPr lang="en-US" dirty="0"/>
          </a:p>
        </p:txBody>
      </p:sp>
      <p:sp>
        <p:nvSpPr>
          <p:cNvPr id="8" name="TextBox 7"/>
          <p:cNvSpPr txBox="1"/>
          <p:nvPr/>
        </p:nvSpPr>
        <p:spPr>
          <a:xfrm>
            <a:off x="685800" y="4114800"/>
            <a:ext cx="2514600" cy="1569660"/>
          </a:xfrm>
          <a:prstGeom prst="rect">
            <a:avLst/>
          </a:prstGeom>
          <a:noFill/>
        </p:spPr>
        <p:txBody>
          <a:bodyPr wrap="square" rtlCol="0">
            <a:spAutoFit/>
          </a:bodyPr>
          <a:lstStyle/>
          <a:p>
            <a:r>
              <a:rPr lang="en-US" sz="2400" dirty="0" smtClean="0"/>
              <a:t>Yes it is.  10 and 9 multiply to give </a:t>
            </a:r>
          </a:p>
          <a:p>
            <a:r>
              <a:rPr lang="en-US" sz="2400" dirty="0" smtClean="0"/>
              <a:t>90 and combine to give 19.</a:t>
            </a:r>
            <a:endParaRPr lang="en-US" sz="2400" dirty="0"/>
          </a:p>
        </p:txBody>
      </p:sp>
      <p:graphicFrame>
        <p:nvGraphicFramePr>
          <p:cNvPr id="9" name="Object 8"/>
          <p:cNvGraphicFramePr>
            <a:graphicFrameLocks noChangeAspect="1"/>
          </p:cNvGraphicFramePr>
          <p:nvPr/>
        </p:nvGraphicFramePr>
        <p:xfrm>
          <a:off x="6346825" y="1868488"/>
          <a:ext cx="869950" cy="696912"/>
        </p:xfrm>
        <a:graphic>
          <a:graphicData uri="http://schemas.openxmlformats.org/presentationml/2006/ole">
            <mc:AlternateContent xmlns:mc="http://schemas.openxmlformats.org/markup-compatibility/2006">
              <mc:Choice xmlns:v="urn:schemas-microsoft-com:vml" Requires="v">
                <p:oleObj spid="_x0000_s44038" name="Equation" r:id="rId7" imgW="253800" imgH="203040" progId="Equation.DSMT4">
                  <p:embed/>
                </p:oleObj>
              </mc:Choice>
              <mc:Fallback>
                <p:oleObj name="Equation" r:id="rId7" imgW="253800" imgH="203040" progId="Equation.DSMT4">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46825" y="1868488"/>
                        <a:ext cx="869950" cy="696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5257800" y="1981200"/>
            <a:ext cx="762000" cy="707886"/>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ctr"/>
            <a:r>
              <a:rPr lang="en-US" sz="4000" dirty="0" smtClean="0">
                <a:latin typeface="Times New Roman" pitchFamily="18" charset="0"/>
                <a:cs typeface="Times New Roman" pitchFamily="18" charset="0"/>
              </a:rPr>
              <a:t>2</a:t>
            </a:r>
            <a:r>
              <a:rPr lang="en-US" sz="4000" i="1" dirty="0" smtClean="0">
                <a:latin typeface="Times New Roman" pitchFamily="18" charset="0"/>
                <a:cs typeface="Times New Roman" pitchFamily="18" charset="0"/>
              </a:rPr>
              <a:t>x</a:t>
            </a:r>
            <a:endParaRPr lang="en-US" sz="4000" dirty="0">
              <a:latin typeface="Times New Roman" pitchFamily="18" charset="0"/>
              <a:cs typeface="Times New Roman" pitchFamily="18" charset="0"/>
            </a:endParaRPr>
          </a:p>
        </p:txBody>
      </p:sp>
      <p:sp>
        <p:nvSpPr>
          <p:cNvPr id="11" name="TextBox 10"/>
          <p:cNvSpPr txBox="1"/>
          <p:nvPr/>
        </p:nvSpPr>
        <p:spPr>
          <a:xfrm>
            <a:off x="5181600" y="2819400"/>
            <a:ext cx="838200" cy="707886"/>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ctr"/>
            <a:r>
              <a:rPr lang="en-US" sz="4000" dirty="0" smtClean="0">
                <a:latin typeface="Times New Roman" pitchFamily="18" charset="0"/>
                <a:cs typeface="Times New Roman" pitchFamily="18" charset="0"/>
              </a:rPr>
              <a:t>+3</a:t>
            </a:r>
            <a:endParaRPr lang="en-US" sz="4000" dirty="0">
              <a:latin typeface="Times New Roman" pitchFamily="18" charset="0"/>
              <a:cs typeface="Times New Roman" pitchFamily="18" charset="0"/>
            </a:endParaRPr>
          </a:p>
        </p:txBody>
      </p:sp>
      <p:sp>
        <p:nvSpPr>
          <p:cNvPr id="12" name="Rectangle 11"/>
          <p:cNvSpPr/>
          <p:nvPr/>
        </p:nvSpPr>
        <p:spPr>
          <a:xfrm>
            <a:off x="6324600" y="3657600"/>
            <a:ext cx="914400" cy="4572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smtClean="0">
                <a:latin typeface="Times New Roman" pitchFamily="18" charset="0"/>
                <a:cs typeface="Times New Roman" pitchFamily="18" charset="0"/>
              </a:rPr>
              <a:t>3</a:t>
            </a:r>
            <a:r>
              <a:rPr lang="en-US" sz="4000" i="1" dirty="0" smtClean="0">
                <a:latin typeface="Times New Roman" pitchFamily="18" charset="0"/>
                <a:cs typeface="Times New Roman" pitchFamily="18" charset="0"/>
              </a:rPr>
              <a:t>x</a:t>
            </a:r>
            <a:endParaRPr lang="en-US" sz="4000" i="1" dirty="0">
              <a:latin typeface="Times New Roman" pitchFamily="18" charset="0"/>
              <a:cs typeface="Times New Roman" pitchFamily="18" charset="0"/>
            </a:endParaRPr>
          </a:p>
        </p:txBody>
      </p:sp>
      <p:sp>
        <p:nvSpPr>
          <p:cNvPr id="13" name="Rectangle 12"/>
          <p:cNvSpPr/>
          <p:nvPr/>
        </p:nvSpPr>
        <p:spPr>
          <a:xfrm>
            <a:off x="7620000" y="3657600"/>
            <a:ext cx="914400" cy="4572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smtClean="0">
                <a:latin typeface="Times New Roman" pitchFamily="18" charset="0"/>
                <a:cs typeface="Times New Roman" pitchFamily="18" charset="0"/>
              </a:rPr>
              <a:t>+5</a:t>
            </a:r>
            <a:endParaRPr lang="en-US" sz="4000" dirty="0">
              <a:latin typeface="Times New Roman" pitchFamily="18" charset="0"/>
              <a:cs typeface="Times New Roman" pitchFamily="18" charset="0"/>
            </a:endParaRPr>
          </a:p>
        </p:txBody>
      </p:sp>
      <p:graphicFrame>
        <p:nvGraphicFramePr>
          <p:cNvPr id="14" name="Object 13"/>
          <p:cNvGraphicFramePr>
            <a:graphicFrameLocks noChangeAspect="1"/>
          </p:cNvGraphicFramePr>
          <p:nvPr/>
        </p:nvGraphicFramePr>
        <p:xfrm>
          <a:off x="4360863" y="4332288"/>
          <a:ext cx="4381500" cy="1165225"/>
        </p:xfrm>
        <a:graphic>
          <a:graphicData uri="http://schemas.openxmlformats.org/presentationml/2006/ole">
            <mc:AlternateContent xmlns:mc="http://schemas.openxmlformats.org/markup-compatibility/2006">
              <mc:Choice xmlns:v="urn:schemas-microsoft-com:vml" Requires="v">
                <p:oleObj spid="_x0000_s44039" name="Equation" r:id="rId9" imgW="1015920" imgH="253800" progId="Equation.DSMT4">
                  <p:embed/>
                </p:oleObj>
              </mc:Choice>
              <mc:Fallback>
                <p:oleObj name="Equation" r:id="rId9" imgW="1015920" imgH="253800" progId="Equation.DSMT4">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60863" y="4332288"/>
                        <a:ext cx="4381500" cy="1165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Action Button: Home 14">
            <a:hlinkClick r:id="rId11" action="ppaction://hlinksldjump" highlightClick="1"/>
          </p:cNvPr>
          <p:cNvSpPr/>
          <p:nvPr/>
        </p:nvSpPr>
        <p:spPr>
          <a:xfrm>
            <a:off x="4267200" y="5715000"/>
            <a:ext cx="990600" cy="6858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Back or Previous 16">
            <a:hlinkClick r:id="rId12" action="ppaction://hlinksldjump" highlightClick="1"/>
          </p:cNvPr>
          <p:cNvSpPr/>
          <p:nvPr/>
        </p:nvSpPr>
        <p:spPr>
          <a:xfrm>
            <a:off x="762000" y="5791200"/>
            <a:ext cx="7620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Custom 17">
            <a:hlinkClick r:id="rId13" action="ppaction://hlinksldjump" highlightClick="1"/>
          </p:cNvPr>
          <p:cNvSpPr/>
          <p:nvPr/>
        </p:nvSpPr>
        <p:spPr>
          <a:xfrm>
            <a:off x="7543800" y="5867400"/>
            <a:ext cx="1219200" cy="685800"/>
          </a:xfrm>
          <a:prstGeom prst="actionButtonBlank">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Quiz</a:t>
            </a:r>
            <a:endParaRPr lang="en-US" sz="2400" b="1" dirty="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Box Method Example </a:t>
            </a:r>
            <a:endParaRPr lang="en-US" dirty="0"/>
          </a:p>
        </p:txBody>
      </p:sp>
      <p:graphicFrame>
        <p:nvGraphicFramePr>
          <p:cNvPr id="3" name="Object 2"/>
          <p:cNvGraphicFramePr>
            <a:graphicFrameLocks noChangeAspect="1"/>
          </p:cNvGraphicFramePr>
          <p:nvPr/>
        </p:nvGraphicFramePr>
        <p:xfrm>
          <a:off x="681038" y="1752600"/>
          <a:ext cx="3405187" cy="838200"/>
        </p:xfrm>
        <a:graphic>
          <a:graphicData uri="http://schemas.openxmlformats.org/presentationml/2006/ole">
            <mc:AlternateContent xmlns:mc="http://schemas.openxmlformats.org/markup-compatibility/2006">
              <mc:Choice xmlns:v="urn:schemas-microsoft-com:vml" Requires="v">
                <p:oleObj spid="_x0000_s41989" name="Equation" r:id="rId3" imgW="825480" imgH="203040" progId="Equation.DSMT4">
                  <p:embed/>
                </p:oleObj>
              </mc:Choice>
              <mc:Fallback>
                <p:oleObj name="Equation" r:id="rId3" imgW="825480" imgH="2030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038" y="1752600"/>
                        <a:ext cx="3405187"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Table 3"/>
          <p:cNvGraphicFramePr>
            <a:graphicFrameLocks noGrp="1"/>
          </p:cNvGraphicFramePr>
          <p:nvPr/>
        </p:nvGraphicFramePr>
        <p:xfrm>
          <a:off x="6172200" y="1905000"/>
          <a:ext cx="2514600" cy="1656080"/>
        </p:xfrm>
        <a:graphic>
          <a:graphicData uri="http://schemas.openxmlformats.org/drawingml/2006/table">
            <a:tbl>
              <a:tblPr>
                <a:tableStyleId>{93296810-A885-4BE3-A3E7-6D5BEEA58F35}</a:tableStyleId>
              </a:tblPr>
              <a:tblGrid>
                <a:gridCol w="1257300"/>
                <a:gridCol w="1257300"/>
              </a:tblGrid>
              <a:tr h="828040">
                <a:tc>
                  <a:txBody>
                    <a:bodyPr/>
                    <a:lstStyle/>
                    <a:p>
                      <a:pPr algn="ctr"/>
                      <a:endParaRPr lang="en-US" dirty="0"/>
                    </a:p>
                  </a:txBody>
                  <a:tcPr anchor="ctr">
                    <a:solidFill>
                      <a:schemeClr val="accent1"/>
                    </a:solidFill>
                  </a:tcPr>
                </a:tc>
                <a:tc>
                  <a:txBody>
                    <a:bodyPr/>
                    <a:lstStyle/>
                    <a:p>
                      <a:pPr algn="ctr"/>
                      <a:r>
                        <a:rPr lang="en-US" sz="4000" i="0" dirty="0" smtClean="0">
                          <a:latin typeface="Times New Roman" pitchFamily="18" charset="0"/>
                          <a:cs typeface="Times New Roman" pitchFamily="18" charset="0"/>
                        </a:rPr>
                        <a:t>3</a:t>
                      </a:r>
                      <a:r>
                        <a:rPr lang="en-US" sz="4000" i="1" dirty="0" smtClean="0">
                          <a:latin typeface="Times New Roman" pitchFamily="18" charset="0"/>
                          <a:cs typeface="Times New Roman" pitchFamily="18" charset="0"/>
                        </a:rPr>
                        <a:t>x</a:t>
                      </a:r>
                      <a:endParaRPr lang="en-US" sz="4000" i="1" dirty="0">
                        <a:latin typeface="Times New Roman" pitchFamily="18" charset="0"/>
                        <a:cs typeface="Times New Roman" pitchFamily="18" charset="0"/>
                      </a:endParaRPr>
                    </a:p>
                  </a:txBody>
                  <a:tcPr anchor="ctr">
                    <a:solidFill>
                      <a:schemeClr val="accent1"/>
                    </a:solidFill>
                  </a:tcPr>
                </a:tc>
              </a:tr>
              <a:tr h="828040">
                <a:tc>
                  <a:txBody>
                    <a:bodyPr/>
                    <a:lstStyle/>
                    <a:p>
                      <a:pPr algn="ctr"/>
                      <a:r>
                        <a:rPr lang="en-US" sz="4000" dirty="0" smtClean="0">
                          <a:latin typeface="Times New Roman" pitchFamily="18" charset="0"/>
                          <a:cs typeface="Times New Roman" pitchFamily="18" charset="0"/>
                        </a:rPr>
                        <a:t>-8</a:t>
                      </a:r>
                      <a:r>
                        <a:rPr lang="en-US" sz="4000" i="1" dirty="0" smtClean="0">
                          <a:latin typeface="Times New Roman" pitchFamily="18" charset="0"/>
                          <a:cs typeface="Times New Roman" pitchFamily="18" charset="0"/>
                        </a:rPr>
                        <a:t>x</a:t>
                      </a:r>
                      <a:endParaRPr lang="en-US" sz="4000" dirty="0">
                        <a:latin typeface="Times New Roman" pitchFamily="18" charset="0"/>
                        <a:cs typeface="Times New Roman" pitchFamily="18" charset="0"/>
                      </a:endParaRPr>
                    </a:p>
                  </a:txBody>
                  <a:tcPr anchor="ctr">
                    <a:solidFill>
                      <a:schemeClr val="accent1"/>
                    </a:solidFill>
                  </a:tcPr>
                </a:tc>
                <a:tc>
                  <a:txBody>
                    <a:bodyPr/>
                    <a:lstStyle/>
                    <a:p>
                      <a:pPr algn="ctr"/>
                      <a:r>
                        <a:rPr lang="en-US" sz="4000" dirty="0" smtClean="0">
                          <a:latin typeface="Times New Roman" pitchFamily="18" charset="0"/>
                          <a:cs typeface="Times New Roman" pitchFamily="18" charset="0"/>
                        </a:rPr>
                        <a:t>-2</a:t>
                      </a:r>
                      <a:endParaRPr lang="en-US" sz="4000" dirty="0">
                        <a:latin typeface="Times New Roman" pitchFamily="18" charset="0"/>
                        <a:cs typeface="Times New Roman" pitchFamily="18" charset="0"/>
                      </a:endParaRPr>
                    </a:p>
                  </a:txBody>
                  <a:tcPr anchor="ctr">
                    <a:solidFill>
                      <a:schemeClr val="accent1"/>
                    </a:solidFill>
                  </a:tcPr>
                </a:tc>
              </a:tr>
            </a:tbl>
          </a:graphicData>
        </a:graphic>
      </p:graphicFrame>
      <p:sp>
        <p:nvSpPr>
          <p:cNvPr id="5" name="TextBox 4"/>
          <p:cNvSpPr txBox="1"/>
          <p:nvPr/>
        </p:nvSpPr>
        <p:spPr>
          <a:xfrm>
            <a:off x="685800" y="2743200"/>
            <a:ext cx="3276600" cy="400110"/>
          </a:xfrm>
          <a:prstGeom prst="rect">
            <a:avLst/>
          </a:prstGeom>
          <a:noFill/>
        </p:spPr>
        <p:txBody>
          <a:bodyPr wrap="square" rtlCol="0">
            <a:spAutoFit/>
          </a:bodyPr>
          <a:lstStyle/>
          <a:p>
            <a:r>
              <a:rPr lang="en-US" sz="2000" dirty="0" smtClean="0"/>
              <a:t>Is it factorable?</a:t>
            </a:r>
            <a:endParaRPr lang="en-US" sz="2000" dirty="0"/>
          </a:p>
        </p:txBody>
      </p:sp>
      <p:sp>
        <p:nvSpPr>
          <p:cNvPr id="6" name="Rectangle 5"/>
          <p:cNvSpPr/>
          <p:nvPr/>
        </p:nvSpPr>
        <p:spPr>
          <a:xfrm>
            <a:off x="609600" y="3200400"/>
            <a:ext cx="914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hlinkClick r:id="" action="ppaction://noaction">
                  <a:snd r:embed="rId5" name="applause.wav"/>
                </a:hlinkClick>
              </a:rPr>
              <a:t>yes</a:t>
            </a:r>
            <a:endParaRPr lang="en-US" dirty="0"/>
          </a:p>
        </p:txBody>
      </p:sp>
      <p:sp>
        <p:nvSpPr>
          <p:cNvPr id="7" name="Rectangle 6">
            <a:hlinkClick r:id="" action="ppaction://noaction">
              <a:snd r:embed="rId6" name="voltage.wav"/>
            </a:hlinkClick>
          </p:cNvPr>
          <p:cNvSpPr/>
          <p:nvPr/>
        </p:nvSpPr>
        <p:spPr>
          <a:xfrm>
            <a:off x="1828800" y="3200400"/>
            <a:ext cx="990600" cy="609600"/>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a:t>
            </a:r>
            <a:endParaRPr lang="en-US" dirty="0"/>
          </a:p>
        </p:txBody>
      </p:sp>
      <p:sp>
        <p:nvSpPr>
          <p:cNvPr id="8" name="TextBox 7"/>
          <p:cNvSpPr txBox="1"/>
          <p:nvPr/>
        </p:nvSpPr>
        <p:spPr>
          <a:xfrm>
            <a:off x="685800" y="4114800"/>
            <a:ext cx="2514600" cy="1569660"/>
          </a:xfrm>
          <a:prstGeom prst="rect">
            <a:avLst/>
          </a:prstGeom>
          <a:noFill/>
        </p:spPr>
        <p:txBody>
          <a:bodyPr wrap="square" rtlCol="0">
            <a:spAutoFit/>
          </a:bodyPr>
          <a:lstStyle/>
          <a:p>
            <a:r>
              <a:rPr lang="en-US" sz="2400" dirty="0" smtClean="0"/>
              <a:t>Yes it is.  -8 and 3 multiply to give </a:t>
            </a:r>
          </a:p>
          <a:p>
            <a:r>
              <a:rPr lang="en-US" sz="2400" dirty="0" smtClean="0"/>
              <a:t>-24 and combine to give -5.</a:t>
            </a:r>
            <a:endParaRPr lang="en-US" sz="2400" dirty="0"/>
          </a:p>
        </p:txBody>
      </p:sp>
      <p:graphicFrame>
        <p:nvGraphicFramePr>
          <p:cNvPr id="9" name="Object 8"/>
          <p:cNvGraphicFramePr>
            <a:graphicFrameLocks noChangeAspect="1"/>
          </p:cNvGraphicFramePr>
          <p:nvPr/>
        </p:nvGraphicFramePr>
        <p:xfrm>
          <a:off x="6238875" y="1868488"/>
          <a:ext cx="1087438" cy="696912"/>
        </p:xfrm>
        <a:graphic>
          <a:graphicData uri="http://schemas.openxmlformats.org/presentationml/2006/ole">
            <mc:AlternateContent xmlns:mc="http://schemas.openxmlformats.org/markup-compatibility/2006">
              <mc:Choice xmlns:v="urn:schemas-microsoft-com:vml" Requires="v">
                <p:oleObj spid="_x0000_s41990" name="Equation" r:id="rId7" imgW="317160" imgH="203040" progId="Equation.DSMT4">
                  <p:embed/>
                </p:oleObj>
              </mc:Choice>
              <mc:Fallback>
                <p:oleObj name="Equation" r:id="rId7" imgW="317160" imgH="203040" progId="Equation.DSMT4">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38875" y="1868488"/>
                        <a:ext cx="1087438" cy="696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5257800" y="1981200"/>
            <a:ext cx="762000" cy="707886"/>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ctr"/>
            <a:r>
              <a:rPr lang="en-US" sz="4000" dirty="0" smtClean="0">
                <a:latin typeface="Times New Roman" pitchFamily="18" charset="0"/>
                <a:cs typeface="Times New Roman" pitchFamily="18" charset="0"/>
              </a:rPr>
              <a:t>3</a:t>
            </a:r>
            <a:r>
              <a:rPr lang="en-US" sz="4000" i="1" dirty="0" smtClean="0">
                <a:latin typeface="Times New Roman" pitchFamily="18" charset="0"/>
                <a:cs typeface="Times New Roman" pitchFamily="18" charset="0"/>
              </a:rPr>
              <a:t>x</a:t>
            </a:r>
            <a:endParaRPr lang="en-US" sz="4000" dirty="0">
              <a:latin typeface="Times New Roman" pitchFamily="18" charset="0"/>
              <a:cs typeface="Times New Roman" pitchFamily="18" charset="0"/>
            </a:endParaRPr>
          </a:p>
        </p:txBody>
      </p:sp>
      <p:sp>
        <p:nvSpPr>
          <p:cNvPr id="11" name="TextBox 10"/>
          <p:cNvSpPr txBox="1"/>
          <p:nvPr/>
        </p:nvSpPr>
        <p:spPr>
          <a:xfrm>
            <a:off x="5410200" y="2819400"/>
            <a:ext cx="609600" cy="707886"/>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ctr"/>
            <a:r>
              <a:rPr lang="en-US" sz="4000" dirty="0" smtClean="0">
                <a:latin typeface="Times New Roman" pitchFamily="18" charset="0"/>
                <a:cs typeface="Times New Roman" pitchFamily="18" charset="0"/>
              </a:rPr>
              <a:t>-2</a:t>
            </a:r>
            <a:endParaRPr lang="en-US" sz="4000" dirty="0">
              <a:latin typeface="Times New Roman" pitchFamily="18" charset="0"/>
              <a:cs typeface="Times New Roman" pitchFamily="18" charset="0"/>
            </a:endParaRPr>
          </a:p>
        </p:txBody>
      </p:sp>
      <p:sp>
        <p:nvSpPr>
          <p:cNvPr id="12" name="Rectangle 11"/>
          <p:cNvSpPr/>
          <p:nvPr/>
        </p:nvSpPr>
        <p:spPr>
          <a:xfrm>
            <a:off x="6324600" y="3657600"/>
            <a:ext cx="914400" cy="4572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smtClean="0">
                <a:latin typeface="Times New Roman" pitchFamily="18" charset="0"/>
                <a:cs typeface="Times New Roman" pitchFamily="18" charset="0"/>
              </a:rPr>
              <a:t>4</a:t>
            </a:r>
            <a:r>
              <a:rPr lang="en-US" sz="4000" i="1" dirty="0" smtClean="0">
                <a:latin typeface="Times New Roman" pitchFamily="18" charset="0"/>
                <a:cs typeface="Times New Roman" pitchFamily="18" charset="0"/>
              </a:rPr>
              <a:t>x</a:t>
            </a:r>
            <a:endParaRPr lang="en-US" sz="4000" i="1" dirty="0">
              <a:latin typeface="Times New Roman" pitchFamily="18" charset="0"/>
              <a:cs typeface="Times New Roman" pitchFamily="18" charset="0"/>
            </a:endParaRPr>
          </a:p>
        </p:txBody>
      </p:sp>
      <p:sp>
        <p:nvSpPr>
          <p:cNvPr id="13" name="Rectangle 12"/>
          <p:cNvSpPr/>
          <p:nvPr/>
        </p:nvSpPr>
        <p:spPr>
          <a:xfrm>
            <a:off x="7620000" y="3657600"/>
            <a:ext cx="914400" cy="4572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smtClean="0">
                <a:latin typeface="Times New Roman" pitchFamily="18" charset="0"/>
                <a:cs typeface="Times New Roman" pitchFamily="18" charset="0"/>
              </a:rPr>
              <a:t>+1</a:t>
            </a:r>
            <a:endParaRPr lang="en-US" sz="4000" dirty="0">
              <a:latin typeface="Times New Roman" pitchFamily="18" charset="0"/>
              <a:cs typeface="Times New Roman" pitchFamily="18" charset="0"/>
            </a:endParaRPr>
          </a:p>
        </p:txBody>
      </p:sp>
      <p:graphicFrame>
        <p:nvGraphicFramePr>
          <p:cNvPr id="14" name="Object 13"/>
          <p:cNvGraphicFramePr>
            <a:graphicFrameLocks noChangeAspect="1"/>
          </p:cNvGraphicFramePr>
          <p:nvPr/>
        </p:nvGraphicFramePr>
        <p:xfrm>
          <a:off x="4414838" y="4332288"/>
          <a:ext cx="4271962" cy="1165225"/>
        </p:xfrm>
        <a:graphic>
          <a:graphicData uri="http://schemas.openxmlformats.org/presentationml/2006/ole">
            <mc:AlternateContent xmlns:mc="http://schemas.openxmlformats.org/markup-compatibility/2006">
              <mc:Choice xmlns:v="urn:schemas-microsoft-com:vml" Requires="v">
                <p:oleObj spid="_x0000_s41991" name="Equation" r:id="rId9" imgW="990360" imgH="253800" progId="Equation.DSMT4">
                  <p:embed/>
                </p:oleObj>
              </mc:Choice>
              <mc:Fallback>
                <p:oleObj name="Equation" r:id="rId9" imgW="990360" imgH="253800" progId="Equation.DSMT4">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14838" y="4332288"/>
                        <a:ext cx="4271962" cy="1165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Action Button: Home 14">
            <a:hlinkClick r:id="rId11" action="ppaction://hlinksldjump" highlightClick="1"/>
          </p:cNvPr>
          <p:cNvSpPr/>
          <p:nvPr/>
        </p:nvSpPr>
        <p:spPr>
          <a:xfrm>
            <a:off x="3200400" y="5867400"/>
            <a:ext cx="990600" cy="6858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Forward or Next 15">
            <a:hlinkClick r:id="" action="ppaction://hlinkshowjump?jump=nextslide" highlightClick="1"/>
          </p:cNvPr>
          <p:cNvSpPr/>
          <p:nvPr/>
        </p:nvSpPr>
        <p:spPr>
          <a:xfrm>
            <a:off x="7696200" y="5791200"/>
            <a:ext cx="685800" cy="6858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Back or Previous 16">
            <a:hlinkClick r:id="rId11" action="ppaction://hlinksldjump" highlightClick="1"/>
          </p:cNvPr>
          <p:cNvSpPr/>
          <p:nvPr/>
        </p:nvSpPr>
        <p:spPr>
          <a:xfrm>
            <a:off x="457200" y="5791200"/>
            <a:ext cx="7620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Box Method Quiz</a:t>
            </a:r>
            <a:endParaRPr lang="en-US" dirty="0"/>
          </a:p>
        </p:txBody>
      </p:sp>
      <p:sp>
        <p:nvSpPr>
          <p:cNvPr id="3" name="TextBox 2"/>
          <p:cNvSpPr txBox="1"/>
          <p:nvPr/>
        </p:nvSpPr>
        <p:spPr>
          <a:xfrm>
            <a:off x="609600" y="1828800"/>
            <a:ext cx="8229600" cy="738664"/>
          </a:xfrm>
          <a:prstGeom prst="rect">
            <a:avLst/>
          </a:prstGeom>
          <a:noFill/>
        </p:spPr>
        <p:txBody>
          <a:bodyPr wrap="square" rtlCol="0" anchor="ctr">
            <a:spAutoFit/>
          </a:bodyPr>
          <a:lstStyle/>
          <a:p>
            <a:pPr algn="ctr"/>
            <a:r>
              <a:rPr lang="en-US" sz="2400" dirty="0" smtClean="0"/>
              <a:t>1.  Factor the following polynomial using the box method.</a:t>
            </a:r>
          </a:p>
          <a:p>
            <a:pPr algn="ctr"/>
            <a:endParaRPr lang="en-US" dirty="0"/>
          </a:p>
        </p:txBody>
      </p:sp>
      <p:graphicFrame>
        <p:nvGraphicFramePr>
          <p:cNvPr id="4" name="Object 3"/>
          <p:cNvGraphicFramePr>
            <a:graphicFrameLocks noChangeAspect="1"/>
          </p:cNvGraphicFramePr>
          <p:nvPr/>
        </p:nvGraphicFramePr>
        <p:xfrm>
          <a:off x="2895600" y="2514600"/>
          <a:ext cx="3022600" cy="533400"/>
        </p:xfrm>
        <a:graphic>
          <a:graphicData uri="http://schemas.openxmlformats.org/presentationml/2006/ole">
            <mc:AlternateContent xmlns:mc="http://schemas.openxmlformats.org/markup-compatibility/2006">
              <mc:Choice xmlns:v="urn:schemas-microsoft-com:vml" Requires="v">
                <p:oleObj spid="_x0000_s43011" name="Equation" r:id="rId3" imgW="888840" imgH="203040" progId="Equation.DSMT4">
                  <p:embed/>
                </p:oleObj>
              </mc:Choice>
              <mc:Fallback>
                <p:oleObj name="Equation" r:id="rId3" imgW="888840" imgH="2030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2514600"/>
                        <a:ext cx="30226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2819400" y="3505200"/>
            <a:ext cx="2971800" cy="2246769"/>
          </a:xfrm>
          <a:prstGeom prst="rect">
            <a:avLst/>
          </a:prstGeom>
          <a:noFill/>
        </p:spPr>
        <p:txBody>
          <a:bodyPr wrap="square" rtlCol="0" anchor="ctr">
            <a:spAutoFit/>
          </a:bodyPr>
          <a:lstStyle/>
          <a:p>
            <a:pPr marL="342900" indent="-342900">
              <a:buFont typeface="+mj-lt"/>
              <a:buAutoNum type="alphaUcPeriod"/>
            </a:pP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hlinkClick r:id="rId5" action="ppaction://hlinksldjump"/>
              </a:rPr>
              <a:t>(x-4)(4x-3)</a:t>
            </a:r>
            <a:endParaRPr lang="en-US" sz="2800" dirty="0" smtClean="0">
              <a:latin typeface="Times New Roman" pitchFamily="18" charset="0"/>
              <a:cs typeface="Times New Roman" pitchFamily="18" charset="0"/>
            </a:endParaRPr>
          </a:p>
          <a:p>
            <a:pPr marL="342900" indent="-342900">
              <a:buFont typeface="+mj-lt"/>
              <a:buAutoNum type="alphaUcPeriod"/>
            </a:pP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hlinkClick r:id="rId6" action="ppaction://hlinksldjump"/>
              </a:rPr>
              <a:t>(x+4)(4x-3)</a:t>
            </a:r>
            <a:endParaRPr lang="en-US" sz="2800" dirty="0" smtClean="0">
              <a:latin typeface="Times New Roman" pitchFamily="18" charset="0"/>
              <a:cs typeface="Times New Roman" pitchFamily="18" charset="0"/>
            </a:endParaRPr>
          </a:p>
          <a:p>
            <a:pPr marL="342900" indent="-342900">
              <a:buFont typeface="+mj-lt"/>
              <a:buAutoNum type="alphaUcPeriod"/>
            </a:pP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hlinkClick r:id="rId6" action="ppaction://hlinksldjump"/>
              </a:rPr>
              <a:t>(x-4)(4x+3)</a:t>
            </a:r>
            <a:endParaRPr lang="en-US" sz="2800" dirty="0" smtClean="0">
              <a:latin typeface="Times New Roman" pitchFamily="18" charset="0"/>
              <a:cs typeface="Times New Roman" pitchFamily="18" charset="0"/>
            </a:endParaRPr>
          </a:p>
          <a:p>
            <a:pPr marL="342900" indent="-342900">
              <a:buFont typeface="+mj-lt"/>
              <a:buAutoNum type="alphaUcPeriod"/>
            </a:pP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hlinkClick r:id="rId6" action="ppaction://hlinksldjump"/>
              </a:rPr>
              <a:t>(2x-6)(2x-2)</a:t>
            </a:r>
            <a:endParaRPr lang="en-US" sz="2800" dirty="0" smtClean="0">
              <a:latin typeface="Times New Roman" pitchFamily="18" charset="0"/>
              <a:cs typeface="Times New Roman" pitchFamily="18" charset="0"/>
            </a:endParaRPr>
          </a:p>
          <a:p>
            <a:pPr marL="342900" indent="-342900">
              <a:buFont typeface="+mj-lt"/>
              <a:buAutoNum type="alphaUcPeriod"/>
            </a:pP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hlinkClick r:id="rId6" action="ppaction://hlinksldjump"/>
              </a:rPr>
              <a:t>(2x-3)(2x-4)</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iley Face 1"/>
          <p:cNvSpPr/>
          <p:nvPr/>
        </p:nvSpPr>
        <p:spPr>
          <a:xfrm>
            <a:off x="2819400" y="609600"/>
            <a:ext cx="3962400" cy="3581400"/>
          </a:xfrm>
          <a:prstGeom prst="smileyFace">
            <a:avLst/>
          </a:prstGeom>
          <a:solidFill>
            <a:srgbClr val="FFFF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p:cNvSpPr txBox="1"/>
          <p:nvPr/>
        </p:nvSpPr>
        <p:spPr>
          <a:xfrm>
            <a:off x="1676400" y="4267200"/>
            <a:ext cx="6019800" cy="646331"/>
          </a:xfrm>
          <a:prstGeom prst="rect">
            <a:avLst/>
          </a:prstGeom>
          <a:noFill/>
        </p:spPr>
        <p:txBody>
          <a:bodyPr wrap="square" rtlCol="0">
            <a:spAutoFit/>
          </a:bodyPr>
          <a:lstStyle/>
          <a:p>
            <a:pPr algn="ctr"/>
            <a:r>
              <a:rPr lang="en-US" dirty="0" smtClean="0"/>
              <a:t>Did you know that A is the only correct option for this problem. </a:t>
            </a:r>
            <a:endParaRPr lang="en-US" dirty="0"/>
          </a:p>
        </p:txBody>
      </p:sp>
      <p:sp>
        <p:nvSpPr>
          <p:cNvPr id="5" name="Action Button: Back or Previous 4">
            <a:hlinkClick r:id="rId2" action="ppaction://hlinksldjump" highlightClick="1"/>
          </p:cNvPr>
          <p:cNvSpPr/>
          <p:nvPr/>
        </p:nvSpPr>
        <p:spPr>
          <a:xfrm>
            <a:off x="533400" y="5943600"/>
            <a:ext cx="990600" cy="6096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3" action="ppaction://hlinksldjump" highlightClick="1"/>
          </p:cNvPr>
          <p:cNvSpPr/>
          <p:nvPr/>
        </p:nvSpPr>
        <p:spPr>
          <a:xfrm>
            <a:off x="3886200" y="5791200"/>
            <a:ext cx="1524000" cy="8382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Forward or Next 6">
            <a:hlinkClick r:id="rId4" action="ppaction://hlinksldjump" highlightClick="1"/>
          </p:cNvPr>
          <p:cNvSpPr/>
          <p:nvPr/>
        </p:nvSpPr>
        <p:spPr>
          <a:xfrm>
            <a:off x="7162800" y="5867400"/>
            <a:ext cx="1447800" cy="7620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600200" y="990600"/>
            <a:ext cx="5867400" cy="3429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Not Quite take a second look</a:t>
            </a:r>
            <a:endParaRPr lang="en-US" sz="2400" dirty="0"/>
          </a:p>
        </p:txBody>
      </p:sp>
      <p:sp>
        <p:nvSpPr>
          <p:cNvPr id="3" name="Action Button: Home 2">
            <a:hlinkClick r:id="rId2" action="ppaction://hlinksldjump" highlightClick="1"/>
          </p:cNvPr>
          <p:cNvSpPr/>
          <p:nvPr/>
        </p:nvSpPr>
        <p:spPr>
          <a:xfrm>
            <a:off x="4114800" y="5943600"/>
            <a:ext cx="990600" cy="6096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rId3" action="ppaction://hlinksldjump" highlightClick="1"/>
          </p:cNvPr>
          <p:cNvSpPr/>
          <p:nvPr/>
        </p:nvSpPr>
        <p:spPr>
          <a:xfrm>
            <a:off x="457200" y="5943600"/>
            <a:ext cx="9906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47800" y="4495800"/>
            <a:ext cx="6553200" cy="369332"/>
          </a:xfrm>
          <a:prstGeom prst="rect">
            <a:avLst/>
          </a:prstGeom>
          <a:noFill/>
        </p:spPr>
        <p:txBody>
          <a:bodyPr wrap="square" rtlCol="0">
            <a:spAutoFit/>
          </a:bodyPr>
          <a:lstStyle/>
          <a:p>
            <a:pPr algn="ctr"/>
            <a:r>
              <a:rPr lang="en-US" dirty="0" smtClean="0"/>
              <a:t>Take a look at how you combined your factors!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Box Method Quiz</a:t>
            </a:r>
            <a:endParaRPr lang="en-US" dirty="0"/>
          </a:p>
        </p:txBody>
      </p:sp>
      <p:sp>
        <p:nvSpPr>
          <p:cNvPr id="3" name="TextBox 2"/>
          <p:cNvSpPr txBox="1"/>
          <p:nvPr/>
        </p:nvSpPr>
        <p:spPr>
          <a:xfrm>
            <a:off x="609600" y="1828800"/>
            <a:ext cx="8229600" cy="738664"/>
          </a:xfrm>
          <a:prstGeom prst="rect">
            <a:avLst/>
          </a:prstGeom>
          <a:noFill/>
        </p:spPr>
        <p:txBody>
          <a:bodyPr wrap="square" rtlCol="0" anchor="ctr">
            <a:spAutoFit/>
          </a:bodyPr>
          <a:lstStyle/>
          <a:p>
            <a:pPr algn="ctr"/>
            <a:r>
              <a:rPr lang="en-US" sz="2400" dirty="0" smtClean="0"/>
              <a:t>2.  Factor the following polynomial using the box method.</a:t>
            </a:r>
          </a:p>
          <a:p>
            <a:pPr algn="ctr"/>
            <a:endParaRPr lang="en-US" dirty="0"/>
          </a:p>
        </p:txBody>
      </p:sp>
      <p:graphicFrame>
        <p:nvGraphicFramePr>
          <p:cNvPr id="4" name="Object 3"/>
          <p:cNvGraphicFramePr>
            <a:graphicFrameLocks noChangeAspect="1"/>
          </p:cNvGraphicFramePr>
          <p:nvPr/>
        </p:nvGraphicFramePr>
        <p:xfrm>
          <a:off x="3240088" y="2514600"/>
          <a:ext cx="2332037" cy="533400"/>
        </p:xfrm>
        <a:graphic>
          <a:graphicData uri="http://schemas.openxmlformats.org/presentationml/2006/ole">
            <mc:AlternateContent xmlns:mc="http://schemas.openxmlformats.org/markup-compatibility/2006">
              <mc:Choice xmlns:v="urn:schemas-microsoft-com:vml" Requires="v">
                <p:oleObj spid="_x0000_s50179" name="Equation" r:id="rId3" imgW="685800" imgH="203040" progId="Equation.DSMT4">
                  <p:embed/>
                </p:oleObj>
              </mc:Choice>
              <mc:Fallback>
                <p:oleObj name="Equation" r:id="rId3" imgW="685800" imgH="2030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0088" y="2514600"/>
                        <a:ext cx="2332037"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2819400" y="3505200"/>
            <a:ext cx="2971800" cy="2246769"/>
          </a:xfrm>
          <a:prstGeom prst="rect">
            <a:avLst/>
          </a:prstGeom>
          <a:noFill/>
        </p:spPr>
        <p:txBody>
          <a:bodyPr wrap="square" rtlCol="0" anchor="ctr">
            <a:spAutoFit/>
          </a:bodyPr>
          <a:lstStyle/>
          <a:p>
            <a:pPr marL="342900" indent="-342900">
              <a:buFont typeface="+mj-lt"/>
              <a:buAutoNum type="alphaUcPeriod"/>
            </a:pP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hlinkClick r:id="rId5" action="ppaction://hlinksldjump"/>
              </a:rPr>
              <a:t>(2x-1)(x+6)</a:t>
            </a:r>
            <a:endParaRPr lang="en-US" sz="2800" dirty="0" smtClean="0">
              <a:latin typeface="Times New Roman" pitchFamily="18" charset="0"/>
              <a:cs typeface="Times New Roman" pitchFamily="18" charset="0"/>
            </a:endParaRPr>
          </a:p>
          <a:p>
            <a:pPr marL="342900" indent="-342900">
              <a:buFont typeface="+mj-lt"/>
              <a:buAutoNum type="alphaUcPeriod"/>
            </a:pP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hlinkClick r:id="rId5" action="ppaction://hlinksldjump"/>
              </a:rPr>
              <a:t>(x-3)(2x+1)</a:t>
            </a:r>
            <a:endParaRPr lang="en-US" sz="2800" dirty="0" smtClean="0">
              <a:latin typeface="Times New Roman" pitchFamily="18" charset="0"/>
              <a:cs typeface="Times New Roman" pitchFamily="18" charset="0"/>
            </a:endParaRPr>
          </a:p>
          <a:p>
            <a:pPr marL="342900" indent="-342900">
              <a:buFont typeface="+mj-lt"/>
              <a:buAutoNum type="alphaUcPeriod"/>
            </a:pP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hlinkClick r:id="rId5" action="ppaction://hlinksldjump"/>
              </a:rPr>
              <a:t>(x-3)(2x+2)</a:t>
            </a:r>
            <a:endParaRPr lang="en-US" sz="2800" dirty="0" smtClean="0">
              <a:latin typeface="Times New Roman" pitchFamily="18" charset="0"/>
              <a:cs typeface="Times New Roman" pitchFamily="18" charset="0"/>
            </a:endParaRPr>
          </a:p>
          <a:p>
            <a:pPr marL="342900" indent="-342900">
              <a:buFont typeface="+mj-lt"/>
              <a:buAutoNum type="alphaUcPeriod"/>
            </a:pP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hlinkClick r:id="rId5" action="ppaction://hlinksldjump"/>
              </a:rPr>
              <a:t>(2x-3)(x-2)</a:t>
            </a:r>
            <a:endParaRPr lang="en-US" sz="2800" dirty="0" smtClean="0">
              <a:latin typeface="Times New Roman" pitchFamily="18" charset="0"/>
              <a:cs typeface="Times New Roman" pitchFamily="18" charset="0"/>
            </a:endParaRPr>
          </a:p>
          <a:p>
            <a:pPr marL="342900" indent="-342900">
              <a:buFont typeface="+mj-lt"/>
              <a:buAutoNum type="alphaUcPeriod"/>
            </a:pP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hlinkClick r:id="rId6" action="ppaction://hlinksldjump"/>
              </a:rPr>
              <a:t>(2x-3)(x+2)</a:t>
            </a:r>
            <a:endParaRPr lang="en-US" sz="2800" dirty="0">
              <a:latin typeface="Times New Roman" pitchFamily="18" charset="0"/>
              <a:cs typeface="Times New Roman" pitchFamily="18" charset="0"/>
            </a:endParaRPr>
          </a:p>
        </p:txBody>
      </p:sp>
      <p:sp>
        <p:nvSpPr>
          <p:cNvPr id="6" name="Action Button: Home 5">
            <a:hlinkClick r:id="rId7" action="ppaction://hlinksldjump" highlightClick="1"/>
          </p:cNvPr>
          <p:cNvSpPr/>
          <p:nvPr/>
        </p:nvSpPr>
        <p:spPr>
          <a:xfrm>
            <a:off x="3657600" y="5867400"/>
            <a:ext cx="990600" cy="6858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Back or Previous 6">
            <a:hlinkClick r:id="rId8" action="ppaction://hlinksldjump" highlightClick="1"/>
          </p:cNvPr>
          <p:cNvSpPr/>
          <p:nvPr/>
        </p:nvSpPr>
        <p:spPr>
          <a:xfrm>
            <a:off x="762000" y="5791200"/>
            <a:ext cx="7620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iley Face 1"/>
          <p:cNvSpPr/>
          <p:nvPr/>
        </p:nvSpPr>
        <p:spPr>
          <a:xfrm>
            <a:off x="2819400" y="609600"/>
            <a:ext cx="3962400" cy="3581400"/>
          </a:xfrm>
          <a:prstGeom prst="smileyFace">
            <a:avLst/>
          </a:prstGeom>
          <a:solidFill>
            <a:srgbClr val="FFFF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p:cNvSpPr txBox="1"/>
          <p:nvPr/>
        </p:nvSpPr>
        <p:spPr>
          <a:xfrm>
            <a:off x="1676400" y="4267200"/>
            <a:ext cx="6019800" cy="646331"/>
          </a:xfrm>
          <a:prstGeom prst="rect">
            <a:avLst/>
          </a:prstGeom>
          <a:noFill/>
        </p:spPr>
        <p:txBody>
          <a:bodyPr wrap="square" rtlCol="0">
            <a:spAutoFit/>
          </a:bodyPr>
          <a:lstStyle/>
          <a:p>
            <a:pPr algn="ctr"/>
            <a:r>
              <a:rPr lang="en-US" dirty="0" smtClean="0"/>
              <a:t>Did you know that A is the only correct option for this problem. </a:t>
            </a:r>
            <a:endParaRPr lang="en-US" dirty="0"/>
          </a:p>
        </p:txBody>
      </p:sp>
      <p:sp>
        <p:nvSpPr>
          <p:cNvPr id="5" name="Action Button: Back or Previous 4">
            <a:hlinkClick r:id="rId2" action="ppaction://hlinksldjump" highlightClick="1"/>
          </p:cNvPr>
          <p:cNvSpPr/>
          <p:nvPr/>
        </p:nvSpPr>
        <p:spPr>
          <a:xfrm>
            <a:off x="533400" y="5943600"/>
            <a:ext cx="990600" cy="6096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3" action="ppaction://hlinksldjump" highlightClick="1"/>
          </p:cNvPr>
          <p:cNvSpPr/>
          <p:nvPr/>
        </p:nvSpPr>
        <p:spPr>
          <a:xfrm>
            <a:off x="3886200" y="5791200"/>
            <a:ext cx="1524000" cy="8382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600200" y="990600"/>
            <a:ext cx="5867400" cy="3429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Not Quite take a second look</a:t>
            </a:r>
            <a:endParaRPr lang="en-US" sz="2400" dirty="0"/>
          </a:p>
        </p:txBody>
      </p:sp>
      <p:sp>
        <p:nvSpPr>
          <p:cNvPr id="3" name="Action Button: Home 2">
            <a:hlinkClick r:id="rId2" action="ppaction://hlinksldjump" highlightClick="1"/>
          </p:cNvPr>
          <p:cNvSpPr/>
          <p:nvPr/>
        </p:nvSpPr>
        <p:spPr>
          <a:xfrm>
            <a:off x="4114800" y="5943600"/>
            <a:ext cx="990600" cy="6096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rId3" action="ppaction://hlinksldjump" highlightClick="1"/>
          </p:cNvPr>
          <p:cNvSpPr/>
          <p:nvPr/>
        </p:nvSpPr>
        <p:spPr>
          <a:xfrm>
            <a:off x="457200" y="5943600"/>
            <a:ext cx="9906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47800" y="4495800"/>
            <a:ext cx="6553200" cy="369332"/>
          </a:xfrm>
          <a:prstGeom prst="rect">
            <a:avLst/>
          </a:prstGeom>
          <a:noFill/>
        </p:spPr>
        <p:txBody>
          <a:bodyPr wrap="square" rtlCol="0">
            <a:spAutoFit/>
          </a:bodyPr>
          <a:lstStyle/>
          <a:p>
            <a:pPr algn="ctr"/>
            <a:r>
              <a:rPr lang="en-US" dirty="0" smtClean="0"/>
              <a:t>Take a look at how you combined your factors!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609600"/>
            <a:ext cx="8229600" cy="523220"/>
          </a:xfrm>
          <a:prstGeom prst="rect">
            <a:avLst/>
          </a:prstGeom>
          <a:noFill/>
        </p:spPr>
        <p:txBody>
          <a:bodyPr wrap="square" rtlCol="0" anchor="ctr">
            <a:spAutoFit/>
          </a:bodyPr>
          <a:lstStyle/>
          <a:p>
            <a:pPr algn="ctr"/>
            <a:r>
              <a:rPr lang="en-US" sz="2800" dirty="0" smtClean="0"/>
              <a:t>Factor by Grouping Example 1</a:t>
            </a:r>
            <a:endParaRPr lang="en-US" sz="2800" dirty="0"/>
          </a:p>
        </p:txBody>
      </p:sp>
      <p:sp>
        <p:nvSpPr>
          <p:cNvPr id="6" name="TextBox 5"/>
          <p:cNvSpPr txBox="1"/>
          <p:nvPr/>
        </p:nvSpPr>
        <p:spPr>
          <a:xfrm>
            <a:off x="685800" y="1447800"/>
            <a:ext cx="4114800" cy="646331"/>
          </a:xfrm>
          <a:prstGeom prst="rect">
            <a:avLst/>
          </a:prstGeom>
          <a:noFill/>
        </p:spPr>
        <p:txBody>
          <a:bodyPr wrap="square" rtlCol="0">
            <a:spAutoFit/>
          </a:bodyPr>
          <a:lstStyle/>
          <a:p>
            <a:r>
              <a:rPr lang="en-US" dirty="0" smtClean="0"/>
              <a:t>Determine if the following is factorable?</a:t>
            </a:r>
            <a:endParaRPr lang="en-US" dirty="0"/>
          </a:p>
        </p:txBody>
      </p:sp>
      <p:graphicFrame>
        <p:nvGraphicFramePr>
          <p:cNvPr id="35842" name="Object 2"/>
          <p:cNvGraphicFramePr>
            <a:graphicFrameLocks noChangeAspect="1"/>
          </p:cNvGraphicFramePr>
          <p:nvPr/>
        </p:nvGraphicFramePr>
        <p:xfrm>
          <a:off x="762000" y="2209800"/>
          <a:ext cx="3090863" cy="838200"/>
        </p:xfrm>
        <a:graphic>
          <a:graphicData uri="http://schemas.openxmlformats.org/presentationml/2006/ole">
            <mc:AlternateContent xmlns:mc="http://schemas.openxmlformats.org/markup-compatibility/2006">
              <mc:Choice xmlns:v="urn:schemas-microsoft-com:vml" Requires="v">
                <p:oleObj spid="_x0000_s59401" name="Equation" r:id="rId3" imgW="749160" imgH="203040" progId="Equation.3">
                  <p:embed/>
                </p:oleObj>
              </mc:Choice>
              <mc:Fallback>
                <p:oleObj name="Equation" r:id="rId3" imgW="74916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209800"/>
                        <a:ext cx="3090863"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609600" y="3200400"/>
            <a:ext cx="914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hlinkClick r:id="" action="ppaction://noaction">
                  <a:snd r:embed="rId5" name="applause.wav"/>
                </a:hlinkClick>
              </a:rPr>
              <a:t>yes</a:t>
            </a:r>
            <a:endParaRPr lang="en-US" dirty="0"/>
          </a:p>
        </p:txBody>
      </p:sp>
      <p:sp>
        <p:nvSpPr>
          <p:cNvPr id="9" name="Rectangle 8">
            <a:hlinkClick r:id="" action="ppaction://noaction">
              <a:snd r:embed="rId6" name="voltage.wav"/>
            </a:hlinkClick>
          </p:cNvPr>
          <p:cNvSpPr/>
          <p:nvPr/>
        </p:nvSpPr>
        <p:spPr>
          <a:xfrm>
            <a:off x="1828800" y="3200400"/>
            <a:ext cx="990600" cy="609600"/>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a:t>
            </a:r>
            <a:endParaRPr lang="en-US" dirty="0"/>
          </a:p>
        </p:txBody>
      </p:sp>
      <p:sp>
        <p:nvSpPr>
          <p:cNvPr id="10" name="Rectangle 9"/>
          <p:cNvSpPr/>
          <p:nvPr/>
        </p:nvSpPr>
        <p:spPr>
          <a:xfrm>
            <a:off x="457200" y="4038600"/>
            <a:ext cx="2895600" cy="1569660"/>
          </a:xfrm>
          <a:prstGeom prst="rect">
            <a:avLst/>
          </a:prstGeom>
        </p:spPr>
        <p:txBody>
          <a:bodyPr wrap="square">
            <a:spAutoFit/>
          </a:bodyPr>
          <a:lstStyle/>
          <a:p>
            <a:pPr lvl="0"/>
            <a:r>
              <a:rPr lang="en-US" sz="2400" dirty="0" smtClean="0">
                <a:solidFill>
                  <a:prstClr val="white"/>
                </a:solidFill>
              </a:rPr>
              <a:t>Yes it is.  -5 and 4 multiply to give -20 and combine to give -1.</a:t>
            </a:r>
            <a:endParaRPr lang="en-US" sz="2400" dirty="0">
              <a:solidFill>
                <a:prstClr val="white"/>
              </a:solidFill>
            </a:endParaRPr>
          </a:p>
        </p:txBody>
      </p:sp>
      <p:graphicFrame>
        <p:nvGraphicFramePr>
          <p:cNvPr id="12" name="Object 11"/>
          <p:cNvGraphicFramePr>
            <a:graphicFrameLocks noChangeAspect="1"/>
          </p:cNvGraphicFramePr>
          <p:nvPr/>
        </p:nvGraphicFramePr>
        <p:xfrm>
          <a:off x="4772025" y="1219200"/>
          <a:ext cx="3638550" cy="630238"/>
        </p:xfrm>
        <a:graphic>
          <a:graphicData uri="http://schemas.openxmlformats.org/presentationml/2006/ole">
            <mc:AlternateContent xmlns:mc="http://schemas.openxmlformats.org/markup-compatibility/2006">
              <mc:Choice xmlns:v="urn:schemas-microsoft-com:vml" Requires="v">
                <p:oleObj spid="_x0000_s59402" name="Equation" r:id="rId7" imgW="1320480" imgH="228600" progId="Equation.3">
                  <p:embed/>
                </p:oleObj>
              </mc:Choice>
              <mc:Fallback>
                <p:oleObj name="Equation" r:id="rId7" imgW="1320480" imgH="22860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72025" y="1219200"/>
                        <a:ext cx="3638550" cy="630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12"/>
          <p:cNvGraphicFramePr>
            <a:graphicFrameLocks noChangeAspect="1"/>
          </p:cNvGraphicFramePr>
          <p:nvPr/>
        </p:nvGraphicFramePr>
        <p:xfrm>
          <a:off x="5162550" y="1905000"/>
          <a:ext cx="2857500" cy="457200"/>
        </p:xfrm>
        <a:graphic>
          <a:graphicData uri="http://schemas.openxmlformats.org/presentationml/2006/ole">
            <mc:AlternateContent xmlns:mc="http://schemas.openxmlformats.org/markup-compatibility/2006">
              <mc:Choice xmlns:v="urn:schemas-microsoft-com:vml" Requires="v">
                <p:oleObj spid="_x0000_s59403" name="Equation" r:id="rId9" imgW="1269720" imgH="203040" progId="Equation.3">
                  <p:embed/>
                </p:oleObj>
              </mc:Choice>
              <mc:Fallback>
                <p:oleObj name="Equation" r:id="rId9" imgW="1269720" imgH="203040"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62550" y="1905000"/>
                        <a:ext cx="28575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13"/>
          <p:cNvGraphicFramePr>
            <a:graphicFrameLocks noChangeAspect="1"/>
          </p:cNvGraphicFramePr>
          <p:nvPr/>
        </p:nvGraphicFramePr>
        <p:xfrm>
          <a:off x="5467350" y="2438400"/>
          <a:ext cx="2247900" cy="533400"/>
        </p:xfrm>
        <a:graphic>
          <a:graphicData uri="http://schemas.openxmlformats.org/presentationml/2006/ole">
            <mc:AlternateContent xmlns:mc="http://schemas.openxmlformats.org/markup-compatibility/2006">
              <mc:Choice xmlns:v="urn:schemas-microsoft-com:vml" Requires="v">
                <p:oleObj spid="_x0000_s59404" name="Equation" r:id="rId11" imgW="901440" imgH="203040" progId="Equation.3">
                  <p:embed/>
                </p:oleObj>
              </mc:Choice>
              <mc:Fallback>
                <p:oleObj name="Equation" r:id="rId11" imgW="901440" imgH="203040" progId="Equation.3">
                  <p:embed/>
                  <p:pic>
                    <p:nvPicPr>
                      <p:cNvPr id="0"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67350" y="2438400"/>
                        <a:ext cx="22479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14"/>
          <p:cNvSpPr txBox="1"/>
          <p:nvPr/>
        </p:nvSpPr>
        <p:spPr>
          <a:xfrm>
            <a:off x="5715000" y="3124200"/>
            <a:ext cx="1981200" cy="707886"/>
          </a:xfrm>
          <a:prstGeom prst="rect">
            <a:avLst/>
          </a:prstGeom>
          <a:noFill/>
        </p:spPr>
        <p:txBody>
          <a:bodyPr wrap="square" rtlCol="0" anchor="ctr">
            <a:spAutoFit/>
          </a:bodyPr>
          <a:lstStyle/>
          <a:p>
            <a:pPr algn="ctr"/>
            <a:r>
              <a:rPr lang="en-US" sz="4000" dirty="0" smtClean="0"/>
              <a:t>OR</a:t>
            </a:r>
            <a:endParaRPr lang="en-US" sz="4000" dirty="0"/>
          </a:p>
        </p:txBody>
      </p:sp>
      <p:graphicFrame>
        <p:nvGraphicFramePr>
          <p:cNvPr id="16" name="Object 15"/>
          <p:cNvGraphicFramePr>
            <a:graphicFrameLocks noChangeAspect="1"/>
          </p:cNvGraphicFramePr>
          <p:nvPr/>
        </p:nvGraphicFramePr>
        <p:xfrm>
          <a:off x="4838700" y="3733800"/>
          <a:ext cx="3657600" cy="533400"/>
        </p:xfrm>
        <a:graphic>
          <a:graphicData uri="http://schemas.openxmlformats.org/presentationml/2006/ole">
            <mc:AlternateContent xmlns:mc="http://schemas.openxmlformats.org/markup-compatibility/2006">
              <mc:Choice xmlns:v="urn:schemas-microsoft-com:vml" Requires="v">
                <p:oleObj spid="_x0000_s59405" name="Equation" r:id="rId13" imgW="1422360" imgH="228600" progId="Equation.3">
                  <p:embed/>
                </p:oleObj>
              </mc:Choice>
              <mc:Fallback>
                <p:oleObj name="Equation" r:id="rId13" imgW="1422360" imgH="228600" progId="Equation.3">
                  <p:embed/>
                  <p:pic>
                    <p:nvPicPr>
                      <p:cNvPr id="0"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38700" y="3733800"/>
                        <a:ext cx="36576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 name="Object 16"/>
          <p:cNvGraphicFramePr>
            <a:graphicFrameLocks noChangeAspect="1"/>
          </p:cNvGraphicFramePr>
          <p:nvPr/>
        </p:nvGraphicFramePr>
        <p:xfrm>
          <a:off x="5319713" y="4267200"/>
          <a:ext cx="2771775" cy="457200"/>
        </p:xfrm>
        <a:graphic>
          <a:graphicData uri="http://schemas.openxmlformats.org/presentationml/2006/ole">
            <mc:AlternateContent xmlns:mc="http://schemas.openxmlformats.org/markup-compatibility/2006">
              <mc:Choice xmlns:v="urn:schemas-microsoft-com:vml" Requires="v">
                <p:oleObj spid="_x0000_s59406" name="Equation" r:id="rId15" imgW="1269720" imgH="203040" progId="Equation.3">
                  <p:embed/>
                </p:oleObj>
              </mc:Choice>
              <mc:Fallback>
                <p:oleObj name="Equation" r:id="rId15" imgW="1269720" imgH="203040" progId="Equation.3">
                  <p:embed/>
                  <p:pic>
                    <p:nvPicPr>
                      <p:cNvPr id="0" name="Picture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19713" y="4267200"/>
                        <a:ext cx="277177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 name="Object 17"/>
          <p:cNvGraphicFramePr>
            <a:graphicFrameLocks noChangeAspect="1"/>
          </p:cNvGraphicFramePr>
          <p:nvPr/>
        </p:nvGraphicFramePr>
        <p:xfrm>
          <a:off x="5543550" y="4648200"/>
          <a:ext cx="2247900" cy="533400"/>
        </p:xfrm>
        <a:graphic>
          <a:graphicData uri="http://schemas.openxmlformats.org/presentationml/2006/ole">
            <mc:AlternateContent xmlns:mc="http://schemas.openxmlformats.org/markup-compatibility/2006">
              <mc:Choice xmlns:v="urn:schemas-microsoft-com:vml" Requires="v">
                <p:oleObj spid="_x0000_s59407" name="Equation" r:id="rId17" imgW="901440" imgH="203040" progId="Equation.3">
                  <p:embed/>
                </p:oleObj>
              </mc:Choice>
              <mc:Fallback>
                <p:oleObj name="Equation" r:id="rId17" imgW="901440" imgH="203040" progId="Equation.3">
                  <p:embed/>
                  <p:pic>
                    <p:nvPicPr>
                      <p:cNvPr id="0" name="Picture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543550" y="4648200"/>
                        <a:ext cx="22479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Action Button: Forward or Next 18">
            <a:hlinkClick r:id="" action="ppaction://hlinkshowjump?jump=nextslide" highlightClick="1"/>
          </p:cNvPr>
          <p:cNvSpPr/>
          <p:nvPr/>
        </p:nvSpPr>
        <p:spPr>
          <a:xfrm>
            <a:off x="7772400" y="6019800"/>
            <a:ext cx="990600" cy="6858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ction Button: Home 19">
            <a:hlinkClick r:id="rId19" action="ppaction://hlinksldjump" highlightClick="1"/>
          </p:cNvPr>
          <p:cNvSpPr/>
          <p:nvPr/>
        </p:nvSpPr>
        <p:spPr>
          <a:xfrm>
            <a:off x="5715000" y="6019800"/>
            <a:ext cx="990600" cy="6858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ction Button: Custom 20">
            <a:hlinkClick r:id="rId20" action="ppaction://hlinksldjump" highlightClick="1"/>
          </p:cNvPr>
          <p:cNvSpPr/>
          <p:nvPr/>
        </p:nvSpPr>
        <p:spPr>
          <a:xfrm>
            <a:off x="6858000" y="6019800"/>
            <a:ext cx="838200" cy="685800"/>
          </a:xfrm>
          <a:prstGeom prst="actionButtonBlank">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hlinkClick r:id="rId21" action="ppaction://hlinksldjump"/>
              </a:rPr>
              <a:t>Quiz</a:t>
            </a:r>
            <a:endParaRPr lang="en-US" dirty="0">
              <a:solidFill>
                <a:schemeClr val="bg1"/>
              </a:solidFill>
            </a:endParaRPr>
          </a:p>
        </p:txBody>
      </p:sp>
      <p:sp>
        <p:nvSpPr>
          <p:cNvPr id="22" name="Action Button: Back or Previous 21">
            <a:hlinkClick r:id="" action="ppaction://hlinkshowjump?jump=previousslide" highlightClick="1"/>
          </p:cNvPr>
          <p:cNvSpPr/>
          <p:nvPr/>
        </p:nvSpPr>
        <p:spPr>
          <a:xfrm>
            <a:off x="4572000" y="6019800"/>
            <a:ext cx="10668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609600"/>
            <a:ext cx="8229600" cy="523220"/>
          </a:xfrm>
          <a:prstGeom prst="rect">
            <a:avLst/>
          </a:prstGeom>
          <a:noFill/>
        </p:spPr>
        <p:txBody>
          <a:bodyPr wrap="square" rtlCol="0" anchor="ctr">
            <a:spAutoFit/>
          </a:bodyPr>
          <a:lstStyle/>
          <a:p>
            <a:pPr algn="ctr"/>
            <a:r>
              <a:rPr lang="en-US" sz="2800" dirty="0" smtClean="0"/>
              <a:t>Factor by Grouping Example 1</a:t>
            </a:r>
            <a:endParaRPr lang="en-US" sz="2800" dirty="0"/>
          </a:p>
        </p:txBody>
      </p:sp>
      <p:sp>
        <p:nvSpPr>
          <p:cNvPr id="6" name="TextBox 5"/>
          <p:cNvSpPr txBox="1"/>
          <p:nvPr/>
        </p:nvSpPr>
        <p:spPr>
          <a:xfrm>
            <a:off x="685800" y="1447800"/>
            <a:ext cx="4114800" cy="646331"/>
          </a:xfrm>
          <a:prstGeom prst="rect">
            <a:avLst/>
          </a:prstGeom>
          <a:noFill/>
        </p:spPr>
        <p:txBody>
          <a:bodyPr wrap="square" rtlCol="0">
            <a:spAutoFit/>
          </a:bodyPr>
          <a:lstStyle/>
          <a:p>
            <a:r>
              <a:rPr lang="en-US" dirty="0" smtClean="0"/>
              <a:t>Determine if the following is factorable?</a:t>
            </a:r>
            <a:endParaRPr lang="en-US" dirty="0"/>
          </a:p>
        </p:txBody>
      </p:sp>
      <p:graphicFrame>
        <p:nvGraphicFramePr>
          <p:cNvPr id="35842" name="Object 2"/>
          <p:cNvGraphicFramePr>
            <a:graphicFrameLocks noChangeAspect="1"/>
          </p:cNvGraphicFramePr>
          <p:nvPr/>
        </p:nvGraphicFramePr>
        <p:xfrm>
          <a:off x="604838" y="2209800"/>
          <a:ext cx="3405187" cy="838200"/>
        </p:xfrm>
        <a:graphic>
          <a:graphicData uri="http://schemas.openxmlformats.org/presentationml/2006/ole">
            <mc:AlternateContent xmlns:mc="http://schemas.openxmlformats.org/markup-compatibility/2006">
              <mc:Choice xmlns:v="urn:schemas-microsoft-com:vml" Requires="v">
                <p:oleObj spid="_x0000_s60425" name="Equation" r:id="rId3" imgW="825480" imgH="203040" progId="Equation.3">
                  <p:embed/>
                </p:oleObj>
              </mc:Choice>
              <mc:Fallback>
                <p:oleObj name="Equation" r:id="rId3" imgW="82548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2209800"/>
                        <a:ext cx="3405187"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609600" y="3200400"/>
            <a:ext cx="914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hlinkClick r:id="" action="ppaction://noaction">
                  <a:snd r:embed="rId5" name="applause.wav"/>
                </a:hlinkClick>
              </a:rPr>
              <a:t>yes</a:t>
            </a:r>
            <a:endParaRPr lang="en-US" dirty="0"/>
          </a:p>
        </p:txBody>
      </p:sp>
      <p:sp>
        <p:nvSpPr>
          <p:cNvPr id="9" name="Rectangle 8">
            <a:hlinkClick r:id="" action="ppaction://noaction">
              <a:snd r:embed="rId6" name="voltage.wav"/>
            </a:hlinkClick>
          </p:cNvPr>
          <p:cNvSpPr/>
          <p:nvPr/>
        </p:nvSpPr>
        <p:spPr>
          <a:xfrm>
            <a:off x="1828800" y="3200400"/>
            <a:ext cx="990600" cy="609600"/>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a:t>
            </a:r>
            <a:endParaRPr lang="en-US" dirty="0"/>
          </a:p>
        </p:txBody>
      </p:sp>
      <p:sp>
        <p:nvSpPr>
          <p:cNvPr id="10" name="Rectangle 9"/>
          <p:cNvSpPr/>
          <p:nvPr/>
        </p:nvSpPr>
        <p:spPr>
          <a:xfrm>
            <a:off x="457200" y="4038600"/>
            <a:ext cx="2895600" cy="1569660"/>
          </a:xfrm>
          <a:prstGeom prst="rect">
            <a:avLst/>
          </a:prstGeom>
        </p:spPr>
        <p:txBody>
          <a:bodyPr wrap="square">
            <a:spAutoFit/>
          </a:bodyPr>
          <a:lstStyle/>
          <a:p>
            <a:pPr lvl="0"/>
            <a:r>
              <a:rPr lang="en-US" sz="2400" dirty="0" smtClean="0">
                <a:solidFill>
                  <a:prstClr val="white"/>
                </a:solidFill>
              </a:rPr>
              <a:t>Yes it is.  -9 and -4 multiply to give 36 and combine to give -13.</a:t>
            </a:r>
            <a:endParaRPr lang="en-US" sz="2400" dirty="0">
              <a:solidFill>
                <a:prstClr val="white"/>
              </a:solidFill>
            </a:endParaRPr>
          </a:p>
        </p:txBody>
      </p:sp>
      <p:graphicFrame>
        <p:nvGraphicFramePr>
          <p:cNvPr id="12" name="Object 11"/>
          <p:cNvGraphicFramePr>
            <a:graphicFrameLocks noChangeAspect="1"/>
          </p:cNvGraphicFramePr>
          <p:nvPr/>
        </p:nvGraphicFramePr>
        <p:xfrm>
          <a:off x="4737100" y="1219200"/>
          <a:ext cx="3708400" cy="630238"/>
        </p:xfrm>
        <a:graphic>
          <a:graphicData uri="http://schemas.openxmlformats.org/presentationml/2006/ole">
            <mc:AlternateContent xmlns:mc="http://schemas.openxmlformats.org/markup-compatibility/2006">
              <mc:Choice xmlns:v="urn:schemas-microsoft-com:vml" Requires="v">
                <p:oleObj spid="_x0000_s60426" name="Equation" r:id="rId7" imgW="1346040" imgH="228600" progId="Equation.3">
                  <p:embed/>
                </p:oleObj>
              </mc:Choice>
              <mc:Fallback>
                <p:oleObj name="Equation" r:id="rId7" imgW="1346040" imgH="22860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37100" y="1219200"/>
                        <a:ext cx="3708400" cy="630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12"/>
          <p:cNvGraphicFramePr>
            <a:graphicFrameLocks noChangeAspect="1"/>
          </p:cNvGraphicFramePr>
          <p:nvPr/>
        </p:nvGraphicFramePr>
        <p:xfrm>
          <a:off x="5091113" y="1905000"/>
          <a:ext cx="3000375" cy="457200"/>
        </p:xfrm>
        <a:graphic>
          <a:graphicData uri="http://schemas.openxmlformats.org/presentationml/2006/ole">
            <mc:AlternateContent xmlns:mc="http://schemas.openxmlformats.org/markup-compatibility/2006">
              <mc:Choice xmlns:v="urn:schemas-microsoft-com:vml" Requires="v">
                <p:oleObj spid="_x0000_s60427" name="Equation" r:id="rId9" imgW="1333440" imgH="203040" progId="Equation.3">
                  <p:embed/>
                </p:oleObj>
              </mc:Choice>
              <mc:Fallback>
                <p:oleObj name="Equation" r:id="rId9" imgW="1333440" imgH="203040"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91113" y="1905000"/>
                        <a:ext cx="300037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13"/>
          <p:cNvGraphicFramePr>
            <a:graphicFrameLocks noChangeAspect="1"/>
          </p:cNvGraphicFramePr>
          <p:nvPr/>
        </p:nvGraphicFramePr>
        <p:xfrm>
          <a:off x="5389563" y="2438400"/>
          <a:ext cx="2405062" cy="533400"/>
        </p:xfrm>
        <a:graphic>
          <a:graphicData uri="http://schemas.openxmlformats.org/presentationml/2006/ole">
            <mc:AlternateContent xmlns:mc="http://schemas.openxmlformats.org/markup-compatibility/2006">
              <mc:Choice xmlns:v="urn:schemas-microsoft-com:vml" Requires="v">
                <p:oleObj spid="_x0000_s60428" name="Equation" r:id="rId11" imgW="965160" imgH="203040" progId="Equation.3">
                  <p:embed/>
                </p:oleObj>
              </mc:Choice>
              <mc:Fallback>
                <p:oleObj name="Equation" r:id="rId11" imgW="965160" imgH="203040" progId="Equation.3">
                  <p:embed/>
                  <p:pic>
                    <p:nvPicPr>
                      <p:cNvPr id="0"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89563" y="2438400"/>
                        <a:ext cx="2405062"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14"/>
          <p:cNvSpPr txBox="1"/>
          <p:nvPr/>
        </p:nvSpPr>
        <p:spPr>
          <a:xfrm>
            <a:off x="5715000" y="3124200"/>
            <a:ext cx="1981200" cy="707886"/>
          </a:xfrm>
          <a:prstGeom prst="rect">
            <a:avLst/>
          </a:prstGeom>
          <a:noFill/>
        </p:spPr>
        <p:txBody>
          <a:bodyPr wrap="square" rtlCol="0" anchor="ctr">
            <a:spAutoFit/>
          </a:bodyPr>
          <a:lstStyle/>
          <a:p>
            <a:pPr algn="ctr"/>
            <a:r>
              <a:rPr lang="en-US" sz="4000" dirty="0" smtClean="0"/>
              <a:t>OR</a:t>
            </a:r>
            <a:endParaRPr lang="en-US" sz="4000" dirty="0"/>
          </a:p>
        </p:txBody>
      </p:sp>
      <p:graphicFrame>
        <p:nvGraphicFramePr>
          <p:cNvPr id="16" name="Object 15"/>
          <p:cNvGraphicFramePr>
            <a:graphicFrameLocks noChangeAspect="1"/>
          </p:cNvGraphicFramePr>
          <p:nvPr/>
        </p:nvGraphicFramePr>
        <p:xfrm>
          <a:off x="4919663" y="3733800"/>
          <a:ext cx="3495675" cy="533400"/>
        </p:xfrm>
        <a:graphic>
          <a:graphicData uri="http://schemas.openxmlformats.org/presentationml/2006/ole">
            <mc:AlternateContent xmlns:mc="http://schemas.openxmlformats.org/markup-compatibility/2006">
              <mc:Choice xmlns:v="urn:schemas-microsoft-com:vml" Requires="v">
                <p:oleObj spid="_x0000_s60429" name="Equation" r:id="rId13" imgW="1358640" imgH="228600" progId="Equation.3">
                  <p:embed/>
                </p:oleObj>
              </mc:Choice>
              <mc:Fallback>
                <p:oleObj name="Equation" r:id="rId13" imgW="1358640" imgH="228600" progId="Equation.3">
                  <p:embed/>
                  <p:pic>
                    <p:nvPicPr>
                      <p:cNvPr id="0"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19663" y="3733800"/>
                        <a:ext cx="3495675"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 name="Object 16"/>
          <p:cNvGraphicFramePr>
            <a:graphicFrameLocks noChangeAspect="1"/>
          </p:cNvGraphicFramePr>
          <p:nvPr/>
        </p:nvGraphicFramePr>
        <p:xfrm>
          <a:off x="5251450" y="4267200"/>
          <a:ext cx="2909888" cy="457200"/>
        </p:xfrm>
        <a:graphic>
          <a:graphicData uri="http://schemas.openxmlformats.org/presentationml/2006/ole">
            <mc:AlternateContent xmlns:mc="http://schemas.openxmlformats.org/markup-compatibility/2006">
              <mc:Choice xmlns:v="urn:schemas-microsoft-com:vml" Requires="v">
                <p:oleObj spid="_x0000_s60430" name="Equation" r:id="rId15" imgW="1333440" imgH="203040" progId="Equation.3">
                  <p:embed/>
                </p:oleObj>
              </mc:Choice>
              <mc:Fallback>
                <p:oleObj name="Equation" r:id="rId15" imgW="1333440" imgH="203040" progId="Equation.3">
                  <p:embed/>
                  <p:pic>
                    <p:nvPicPr>
                      <p:cNvPr id="0" name="Picture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51450" y="4267200"/>
                        <a:ext cx="2909888"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 name="Object 17"/>
          <p:cNvGraphicFramePr>
            <a:graphicFrameLocks noChangeAspect="1"/>
          </p:cNvGraphicFramePr>
          <p:nvPr/>
        </p:nvGraphicFramePr>
        <p:xfrm>
          <a:off x="5465763" y="4648200"/>
          <a:ext cx="2405062" cy="533400"/>
        </p:xfrm>
        <a:graphic>
          <a:graphicData uri="http://schemas.openxmlformats.org/presentationml/2006/ole">
            <mc:AlternateContent xmlns:mc="http://schemas.openxmlformats.org/markup-compatibility/2006">
              <mc:Choice xmlns:v="urn:schemas-microsoft-com:vml" Requires="v">
                <p:oleObj spid="_x0000_s60431" name="Equation" r:id="rId17" imgW="965160" imgH="203040" progId="Equation.3">
                  <p:embed/>
                </p:oleObj>
              </mc:Choice>
              <mc:Fallback>
                <p:oleObj name="Equation" r:id="rId17" imgW="965160" imgH="203040" progId="Equation.3">
                  <p:embed/>
                  <p:pic>
                    <p:nvPicPr>
                      <p:cNvPr id="0" name="Picture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465763" y="4648200"/>
                        <a:ext cx="2405062"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Action Button: Forward or Next 18">
            <a:hlinkClick r:id="rId19" action="ppaction://hlinksldjump" highlightClick="1"/>
          </p:cNvPr>
          <p:cNvSpPr/>
          <p:nvPr/>
        </p:nvSpPr>
        <p:spPr>
          <a:xfrm>
            <a:off x="7772400" y="6019800"/>
            <a:ext cx="990600" cy="6858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ction Button: Home 19">
            <a:hlinkClick r:id="rId20" action="ppaction://hlinksldjump" highlightClick="1"/>
          </p:cNvPr>
          <p:cNvSpPr/>
          <p:nvPr/>
        </p:nvSpPr>
        <p:spPr>
          <a:xfrm>
            <a:off x="5715000" y="6019800"/>
            <a:ext cx="990600" cy="6858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ction Button: Custom 20">
            <a:hlinkClick r:id="rId21" action="ppaction://hlinksldjump" highlightClick="1"/>
          </p:cNvPr>
          <p:cNvSpPr/>
          <p:nvPr/>
        </p:nvSpPr>
        <p:spPr>
          <a:xfrm>
            <a:off x="6858000" y="6019800"/>
            <a:ext cx="838200" cy="685800"/>
          </a:xfrm>
          <a:prstGeom prst="actionButtonBlank">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hlinkClick r:id="rId19" action="ppaction://hlinksldjump"/>
              </a:rPr>
              <a:t>Quiz</a:t>
            </a:r>
            <a:endParaRPr lang="en-US" dirty="0">
              <a:solidFill>
                <a:schemeClr val="bg1"/>
              </a:solidFill>
            </a:endParaRPr>
          </a:p>
        </p:txBody>
      </p:sp>
      <p:sp>
        <p:nvSpPr>
          <p:cNvPr id="22" name="Action Button: Back or Previous 21">
            <a:hlinkClick r:id="" action="ppaction://hlinkshowjump?jump=previousslide" highlightClick="1"/>
          </p:cNvPr>
          <p:cNvSpPr/>
          <p:nvPr/>
        </p:nvSpPr>
        <p:spPr>
          <a:xfrm>
            <a:off x="4572000" y="6019800"/>
            <a:ext cx="10668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532656"/>
            <a:ext cx="6858000" cy="523220"/>
          </a:xfrm>
          <a:prstGeom prst="rect">
            <a:avLst/>
          </a:prstGeom>
          <a:noFill/>
        </p:spPr>
        <p:txBody>
          <a:bodyPr wrap="square" rtlCol="0" anchor="ctr">
            <a:spAutoFit/>
          </a:bodyPr>
          <a:lstStyle/>
          <a:p>
            <a:pPr algn="ctr"/>
            <a:r>
              <a:rPr lang="en-US" sz="2800" dirty="0" smtClean="0"/>
              <a:t>Factor By Grouping Quiz Problem 1</a:t>
            </a:r>
            <a:endParaRPr lang="en-US" sz="2800" dirty="0"/>
          </a:p>
        </p:txBody>
      </p:sp>
      <p:sp>
        <p:nvSpPr>
          <p:cNvPr id="4" name="TextBox 3"/>
          <p:cNvSpPr txBox="1"/>
          <p:nvPr/>
        </p:nvSpPr>
        <p:spPr>
          <a:xfrm>
            <a:off x="2667000" y="2590800"/>
            <a:ext cx="3429000" cy="2862322"/>
          </a:xfrm>
          <a:prstGeom prst="rect">
            <a:avLst/>
          </a:prstGeom>
          <a:noFill/>
        </p:spPr>
        <p:txBody>
          <a:bodyPr wrap="square" rtlCol="0">
            <a:spAutoFit/>
          </a:bodyPr>
          <a:lstStyle/>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3" action="ppaction://hlinksldjump"/>
              </a:rPr>
              <a:t>(x+4)(2x+3)</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4" action="ppaction://hlinksldjump"/>
              </a:rPr>
              <a:t>(2x+3)(x+2)</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3" action="ppaction://hlinksldjump"/>
              </a:rPr>
              <a:t>(x+6)(2x+1)</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3" action="ppaction://hlinksldjump"/>
              </a:rPr>
              <a:t>(2x+6)(x+1)</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3" action="ppaction://hlinksldjump"/>
              </a:rPr>
              <a:t>(2x+3)(x+3)</a:t>
            </a:r>
            <a:endParaRPr lang="en-US" sz="3600" dirty="0">
              <a:latin typeface="Times New Roman" pitchFamily="18" charset="0"/>
              <a:cs typeface="Times New Roman" pitchFamily="18" charset="0"/>
            </a:endParaRPr>
          </a:p>
        </p:txBody>
      </p:sp>
      <p:graphicFrame>
        <p:nvGraphicFramePr>
          <p:cNvPr id="5" name="Object 4"/>
          <p:cNvGraphicFramePr>
            <a:graphicFrameLocks noChangeAspect="1"/>
          </p:cNvGraphicFramePr>
          <p:nvPr/>
        </p:nvGraphicFramePr>
        <p:xfrm>
          <a:off x="2819400" y="1219200"/>
          <a:ext cx="2614613" cy="685800"/>
        </p:xfrm>
        <a:graphic>
          <a:graphicData uri="http://schemas.openxmlformats.org/presentationml/2006/ole">
            <mc:AlternateContent xmlns:mc="http://schemas.openxmlformats.org/markup-compatibility/2006">
              <mc:Choice xmlns:v="urn:schemas-microsoft-com:vml" Requires="v">
                <p:oleObj spid="_x0000_s53252" name="Equation" r:id="rId5" imgW="774360" imgH="203040" progId="Equation.3">
                  <p:embed/>
                </p:oleObj>
              </mc:Choice>
              <mc:Fallback>
                <p:oleObj name="Equation" r:id="rId5" imgW="774360" imgH="2030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1219200"/>
                        <a:ext cx="2614613"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iley Face 1"/>
          <p:cNvSpPr/>
          <p:nvPr/>
        </p:nvSpPr>
        <p:spPr>
          <a:xfrm>
            <a:off x="2819400" y="609600"/>
            <a:ext cx="3962400" cy="3581400"/>
          </a:xfrm>
          <a:prstGeom prst="smileyFace">
            <a:avLst/>
          </a:prstGeom>
          <a:solidFill>
            <a:srgbClr val="FFFF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p:cNvSpPr txBox="1"/>
          <p:nvPr/>
        </p:nvSpPr>
        <p:spPr>
          <a:xfrm>
            <a:off x="1676400" y="4267200"/>
            <a:ext cx="6019800" cy="646331"/>
          </a:xfrm>
          <a:prstGeom prst="rect">
            <a:avLst/>
          </a:prstGeom>
          <a:noFill/>
        </p:spPr>
        <p:txBody>
          <a:bodyPr wrap="square" rtlCol="0">
            <a:spAutoFit/>
          </a:bodyPr>
          <a:lstStyle/>
          <a:p>
            <a:pPr algn="ctr"/>
            <a:r>
              <a:rPr lang="en-US" dirty="0" smtClean="0"/>
              <a:t>Did you know that B is the only correct option for this problem. </a:t>
            </a:r>
            <a:endParaRPr lang="en-US" dirty="0"/>
          </a:p>
        </p:txBody>
      </p:sp>
      <p:sp>
        <p:nvSpPr>
          <p:cNvPr id="5" name="Action Button: Back or Previous 4">
            <a:hlinkClick r:id="rId3" action="ppaction://hlinksldjump" highlightClick="1"/>
          </p:cNvPr>
          <p:cNvSpPr/>
          <p:nvPr/>
        </p:nvSpPr>
        <p:spPr>
          <a:xfrm>
            <a:off x="533400" y="5943600"/>
            <a:ext cx="990600" cy="6096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4" action="ppaction://hlinksldjump" highlightClick="1"/>
          </p:cNvPr>
          <p:cNvSpPr/>
          <p:nvPr/>
        </p:nvSpPr>
        <p:spPr>
          <a:xfrm>
            <a:off x="3886200" y="5791200"/>
            <a:ext cx="1524000" cy="8382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Forward or Next 6">
            <a:hlinkClick r:id="rId5" action="ppaction://hlinksldjump" highlightClick="1"/>
          </p:cNvPr>
          <p:cNvSpPr/>
          <p:nvPr/>
        </p:nvSpPr>
        <p:spPr>
          <a:xfrm>
            <a:off x="7239000" y="5867400"/>
            <a:ext cx="1295400" cy="762000"/>
          </a:xfrm>
          <a:prstGeom prst="actionButtonForwardNext">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mph" presetSubtype="0" fill="hold" grpId="0" nodeType="clickEffect">
                                  <p:stCondLst>
                                    <p:cond delay="0"/>
                                  </p:stCondLst>
                                  <p:childTnLst>
                                    <p:animClr clrSpc="hsl" dir="cw">
                                      <p:cBhvr override="childStyle">
                                        <p:cTn id="6" dur="500" fill="hold"/>
                                        <p:tgtEl>
                                          <p:spTgt spid="2"/>
                                        </p:tgtEl>
                                        <p:attrNameLst>
                                          <p:attrName>style.color</p:attrName>
                                        </p:attrNameLst>
                                      </p:cBhvr>
                                      <p:by>
                                        <p:hsl h="-7200000" s="0" l="0"/>
                                      </p:by>
                                    </p:animClr>
                                    <p:animClr clrSpc="hsl" dir="cw">
                                      <p:cBhvr>
                                        <p:cTn id="7" dur="500" fill="hold"/>
                                        <p:tgtEl>
                                          <p:spTgt spid="2"/>
                                        </p:tgtEl>
                                        <p:attrNameLst>
                                          <p:attrName>fillcolor</p:attrName>
                                        </p:attrNameLst>
                                      </p:cBhvr>
                                      <p:by>
                                        <p:hsl h="-7200000" s="0" l="0"/>
                                      </p:by>
                                    </p:animClr>
                                    <p:animClr clrSpc="hsl" dir="cw">
                                      <p:cBhvr>
                                        <p:cTn id="8" dur="500" fill="hold"/>
                                        <p:tgtEl>
                                          <p:spTgt spid="2"/>
                                        </p:tgtEl>
                                        <p:attrNameLst>
                                          <p:attrName>stroke.color</p:attrName>
                                        </p:attrNameLst>
                                      </p:cBhvr>
                                      <p:by>
                                        <p:hsl h="-7200000" s="0" l="0"/>
                                      </p:by>
                                    </p:animClr>
                                    <p:set>
                                      <p:cBhvr>
                                        <p:cTn id="9" dur="500" fill="hold"/>
                                        <p:tgtEl>
                                          <p:spTgt spid="2"/>
                                        </p:tgtEl>
                                        <p:attrNameLst>
                                          <p:attrName>fill.type</p:attrName>
                                        </p:attrNameLst>
                                      </p:cBhvr>
                                      <p:to>
                                        <p:strVal val="solid"/>
                                      </p:to>
                                    </p:se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600200" y="990600"/>
            <a:ext cx="5867400" cy="3429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Not Quite take a second look</a:t>
            </a:r>
            <a:endParaRPr lang="en-US" sz="2400" dirty="0"/>
          </a:p>
        </p:txBody>
      </p:sp>
      <p:sp>
        <p:nvSpPr>
          <p:cNvPr id="3" name="Action Button: Home 2">
            <a:hlinkClick r:id="rId3" action="ppaction://hlinksldjump" highlightClick="1"/>
          </p:cNvPr>
          <p:cNvSpPr/>
          <p:nvPr/>
        </p:nvSpPr>
        <p:spPr>
          <a:xfrm>
            <a:off x="4114800" y="5943600"/>
            <a:ext cx="990600" cy="6096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rId4" action="ppaction://hlinksldjump" highlightClick="1"/>
          </p:cNvPr>
          <p:cNvSpPr/>
          <p:nvPr/>
        </p:nvSpPr>
        <p:spPr>
          <a:xfrm>
            <a:off x="457200" y="5943600"/>
            <a:ext cx="9906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47800" y="4495800"/>
            <a:ext cx="6553200" cy="369332"/>
          </a:xfrm>
          <a:prstGeom prst="rect">
            <a:avLst/>
          </a:prstGeom>
          <a:noFill/>
        </p:spPr>
        <p:txBody>
          <a:bodyPr wrap="square" rtlCol="0">
            <a:spAutoFit/>
          </a:bodyPr>
          <a:lstStyle/>
          <a:p>
            <a:pPr algn="ctr"/>
            <a:r>
              <a:rPr lang="en-US" dirty="0" smtClean="0"/>
              <a:t>Take a look at how you combined your factors!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withEffect">
                                  <p:stCondLst>
                                    <p:cond delay="0"/>
                                  </p:stCondLst>
                                  <p:iterate type="lt">
                                    <p:tmPct val="10000"/>
                                  </p:iterate>
                                  <p:childTnLst>
                                    <p:animScale>
                                      <p:cBhvr>
                                        <p:cTn id="6" dur="250" autoRev="1" fill="hold">
                                          <p:stCondLst>
                                            <p:cond delay="0"/>
                                          </p:stCondLst>
                                        </p:cTn>
                                        <p:tgtEl>
                                          <p:spTgt spid="2"/>
                                        </p:tgtEl>
                                      </p:cBhvr>
                                      <p:to x="80000" y="100000"/>
                                    </p:animScale>
                                    <p:anim by="(#ppt_w*0.10)" calcmode="lin" valueType="num">
                                      <p:cBhvr>
                                        <p:cTn id="7" dur="250" autoRev="1" fill="hold">
                                          <p:stCondLst>
                                            <p:cond delay="0"/>
                                          </p:stCondLst>
                                        </p:cTn>
                                        <p:tgtEl>
                                          <p:spTgt spid="2"/>
                                        </p:tgtEl>
                                        <p:attrNameLst>
                                          <p:attrName>ppt_x</p:attrName>
                                        </p:attrNameLst>
                                      </p:cBhvr>
                                    </p:anim>
                                    <p:anim by="(-#ppt_w*0.10)" calcmode="lin" valueType="num">
                                      <p:cBhvr>
                                        <p:cTn id="8" dur="250" autoRev="1" fill="hold">
                                          <p:stCondLst>
                                            <p:cond delay="0"/>
                                          </p:stCondLst>
                                        </p:cTn>
                                        <p:tgtEl>
                                          <p:spTgt spid="2"/>
                                        </p:tgtEl>
                                        <p:attrNameLst>
                                          <p:attrName>ppt_y</p:attrName>
                                        </p:attrNameLst>
                                      </p:cBhvr>
                                    </p:anim>
                                    <p:animRot by="-480000">
                                      <p:cBhvr>
                                        <p:cTn id="9" dur="250" autoRev="1" fill="hold">
                                          <p:stCondLst>
                                            <p:cond delay="0"/>
                                          </p:stCondLst>
                                        </p:cTn>
                                        <p:tgtEl>
                                          <p:spTgt spid="2"/>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2" name="breez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532656"/>
            <a:ext cx="6858000" cy="523220"/>
          </a:xfrm>
          <a:prstGeom prst="rect">
            <a:avLst/>
          </a:prstGeom>
          <a:noFill/>
        </p:spPr>
        <p:txBody>
          <a:bodyPr wrap="square" rtlCol="0" anchor="ctr">
            <a:spAutoFit/>
          </a:bodyPr>
          <a:lstStyle/>
          <a:p>
            <a:pPr algn="ctr"/>
            <a:r>
              <a:rPr lang="en-US" sz="2800" dirty="0" smtClean="0"/>
              <a:t>Factor By Grouping Quiz Problem 2</a:t>
            </a:r>
            <a:endParaRPr lang="en-US" sz="2800" dirty="0"/>
          </a:p>
        </p:txBody>
      </p:sp>
      <p:sp>
        <p:nvSpPr>
          <p:cNvPr id="4" name="TextBox 3"/>
          <p:cNvSpPr txBox="1"/>
          <p:nvPr/>
        </p:nvSpPr>
        <p:spPr>
          <a:xfrm>
            <a:off x="2667000" y="2590800"/>
            <a:ext cx="3429000" cy="2862322"/>
          </a:xfrm>
          <a:prstGeom prst="rect">
            <a:avLst/>
          </a:prstGeom>
          <a:noFill/>
        </p:spPr>
        <p:txBody>
          <a:bodyPr wrap="square" rtlCol="0">
            <a:spAutoFit/>
          </a:bodyPr>
          <a:lstStyle/>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3" action="ppaction://hlinksldjump"/>
              </a:rPr>
              <a:t>(x+1)(10x+3)</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3" action="ppaction://hlinksldjump"/>
              </a:rPr>
              <a:t>(2x+3)(5x+1)</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3" action="ppaction://hlinksldjump"/>
              </a:rPr>
              <a:t>(5x-3)(2x-1)</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3" action="ppaction://hlinksldjump"/>
              </a:rPr>
              <a:t>(x-3)(10x-1)</a:t>
            </a:r>
            <a:endParaRPr lang="en-US" sz="3600" dirty="0" smtClean="0">
              <a:latin typeface="Times New Roman" pitchFamily="18" charset="0"/>
              <a:cs typeface="Times New Roman" pitchFamily="18" charset="0"/>
            </a:endParaRPr>
          </a:p>
          <a:p>
            <a:pPr marL="342900" indent="-342900">
              <a:buFont typeface="+mj-lt"/>
              <a:buAutoNum type="alphaUcPeriod"/>
            </a:pP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hlinkClick r:id="rId4" action="ppaction://hlinksldjump"/>
              </a:rPr>
              <a:t>(5x-1)(2x-3)</a:t>
            </a:r>
            <a:endParaRPr lang="en-US" sz="3600" dirty="0">
              <a:latin typeface="Times New Roman" pitchFamily="18" charset="0"/>
              <a:cs typeface="Times New Roman" pitchFamily="18" charset="0"/>
            </a:endParaRPr>
          </a:p>
        </p:txBody>
      </p:sp>
      <p:graphicFrame>
        <p:nvGraphicFramePr>
          <p:cNvPr id="5" name="Object 4"/>
          <p:cNvGraphicFramePr>
            <a:graphicFrameLocks noChangeAspect="1"/>
          </p:cNvGraphicFramePr>
          <p:nvPr/>
        </p:nvGraphicFramePr>
        <p:xfrm>
          <a:off x="2627313" y="1219200"/>
          <a:ext cx="3000375" cy="685800"/>
        </p:xfrm>
        <a:graphic>
          <a:graphicData uri="http://schemas.openxmlformats.org/presentationml/2006/ole">
            <mc:AlternateContent xmlns:mc="http://schemas.openxmlformats.org/markup-compatibility/2006">
              <mc:Choice xmlns:v="urn:schemas-microsoft-com:vml" Requires="v">
                <p:oleObj spid="_x0000_s54275" name="Equation" r:id="rId5" imgW="888840" imgH="203040" progId="Equation.3">
                  <p:embed/>
                </p:oleObj>
              </mc:Choice>
              <mc:Fallback>
                <p:oleObj name="Equation" r:id="rId5" imgW="888840" imgH="20304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27313" y="1219200"/>
                        <a:ext cx="3000375"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iley Face 1"/>
          <p:cNvSpPr/>
          <p:nvPr/>
        </p:nvSpPr>
        <p:spPr>
          <a:xfrm>
            <a:off x="2819400" y="609600"/>
            <a:ext cx="3962400" cy="3581400"/>
          </a:xfrm>
          <a:prstGeom prst="smileyFace">
            <a:avLst/>
          </a:prstGeom>
          <a:solidFill>
            <a:srgbClr val="FFFF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p:cNvSpPr txBox="1"/>
          <p:nvPr/>
        </p:nvSpPr>
        <p:spPr>
          <a:xfrm>
            <a:off x="1676400" y="4267200"/>
            <a:ext cx="6019800" cy="923330"/>
          </a:xfrm>
          <a:prstGeom prst="rect">
            <a:avLst/>
          </a:prstGeom>
          <a:noFill/>
        </p:spPr>
        <p:txBody>
          <a:bodyPr wrap="square" rtlCol="0">
            <a:spAutoFit/>
          </a:bodyPr>
          <a:lstStyle/>
          <a:p>
            <a:pPr algn="ctr"/>
            <a:r>
              <a:rPr lang="en-US" dirty="0" smtClean="0"/>
              <a:t>Did you know that E is the only correct option for this problem.   But (2x-3)(5x-1) would have worked if it was an option.</a:t>
            </a:r>
            <a:endParaRPr lang="en-US" dirty="0"/>
          </a:p>
        </p:txBody>
      </p:sp>
      <p:sp>
        <p:nvSpPr>
          <p:cNvPr id="5" name="Action Button: Back or Previous 4">
            <a:hlinkClick r:id="rId3" action="ppaction://hlinksldjump" highlightClick="1"/>
          </p:cNvPr>
          <p:cNvSpPr/>
          <p:nvPr/>
        </p:nvSpPr>
        <p:spPr>
          <a:xfrm>
            <a:off x="533400" y="5943600"/>
            <a:ext cx="990600" cy="6096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4" action="ppaction://hlinksldjump" highlightClick="1"/>
          </p:cNvPr>
          <p:cNvSpPr/>
          <p:nvPr/>
        </p:nvSpPr>
        <p:spPr>
          <a:xfrm>
            <a:off x="3886200" y="5791200"/>
            <a:ext cx="1524000" cy="8382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mph" presetSubtype="0" fill="hold" grpId="0" nodeType="withEffect">
                                  <p:stCondLst>
                                    <p:cond delay="0"/>
                                  </p:stCondLst>
                                  <p:childTnLst>
                                    <p:animClr clrSpc="hsl" dir="cw">
                                      <p:cBhvr override="childStyle">
                                        <p:cTn id="6" dur="500" fill="hold"/>
                                        <p:tgtEl>
                                          <p:spTgt spid="2"/>
                                        </p:tgtEl>
                                        <p:attrNameLst>
                                          <p:attrName>style.color</p:attrName>
                                        </p:attrNameLst>
                                      </p:cBhvr>
                                      <p:by>
                                        <p:hsl h="-7200000" s="0" l="0"/>
                                      </p:by>
                                    </p:animClr>
                                    <p:animClr clrSpc="hsl" dir="cw">
                                      <p:cBhvr>
                                        <p:cTn id="7" dur="500" fill="hold"/>
                                        <p:tgtEl>
                                          <p:spTgt spid="2"/>
                                        </p:tgtEl>
                                        <p:attrNameLst>
                                          <p:attrName>fillcolor</p:attrName>
                                        </p:attrNameLst>
                                      </p:cBhvr>
                                      <p:by>
                                        <p:hsl h="-7200000" s="0" l="0"/>
                                      </p:by>
                                    </p:animClr>
                                    <p:animClr clrSpc="hsl" dir="cw">
                                      <p:cBhvr>
                                        <p:cTn id="8" dur="500" fill="hold"/>
                                        <p:tgtEl>
                                          <p:spTgt spid="2"/>
                                        </p:tgtEl>
                                        <p:attrNameLst>
                                          <p:attrName>stroke.color</p:attrName>
                                        </p:attrNameLst>
                                      </p:cBhvr>
                                      <p:by>
                                        <p:hsl h="-7200000" s="0" l="0"/>
                                      </p:by>
                                    </p:animClr>
                                    <p:set>
                                      <p:cBhvr>
                                        <p:cTn id="9" dur="500" fill="hold"/>
                                        <p:tgtEl>
                                          <p:spTgt spid="2"/>
                                        </p:tgtEl>
                                        <p:attrNameLst>
                                          <p:attrName>fill.type</p:attrName>
                                        </p:attrNameLst>
                                      </p:cBhvr>
                                      <p:to>
                                        <p:strVal val="solid"/>
                                      </p:to>
                                    </p:se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600200" y="990600"/>
            <a:ext cx="5867400" cy="3429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Not Quite take a second look</a:t>
            </a:r>
            <a:endParaRPr lang="en-US" sz="2400" dirty="0"/>
          </a:p>
        </p:txBody>
      </p:sp>
      <p:sp>
        <p:nvSpPr>
          <p:cNvPr id="3" name="Action Button: Home 2">
            <a:hlinkClick r:id="rId2" action="ppaction://hlinksldjump" highlightClick="1"/>
          </p:cNvPr>
          <p:cNvSpPr/>
          <p:nvPr/>
        </p:nvSpPr>
        <p:spPr>
          <a:xfrm>
            <a:off x="4114800" y="5943600"/>
            <a:ext cx="990600" cy="609600"/>
          </a:xfrm>
          <a:prstGeom prst="actionButtonHome">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rId3" action="ppaction://hlinksldjump" highlightClick="1"/>
          </p:cNvPr>
          <p:cNvSpPr/>
          <p:nvPr/>
        </p:nvSpPr>
        <p:spPr>
          <a:xfrm>
            <a:off x="457200" y="5943600"/>
            <a:ext cx="990600" cy="685800"/>
          </a:xfrm>
          <a:prstGeom prst="actionButtonBackPrevious">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47800" y="4495800"/>
            <a:ext cx="6553200" cy="646331"/>
          </a:xfrm>
          <a:prstGeom prst="rect">
            <a:avLst/>
          </a:prstGeom>
          <a:noFill/>
        </p:spPr>
        <p:txBody>
          <a:bodyPr wrap="square" rtlCol="0">
            <a:spAutoFit/>
          </a:bodyPr>
          <a:lstStyle/>
          <a:p>
            <a:pPr algn="ctr"/>
            <a:r>
              <a:rPr lang="en-US" dirty="0" smtClean="0"/>
              <a:t>Take a look at how you combined your factors and your positive and negative signs!</a:t>
            </a:r>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6|2.6|5.7|3.1"/>
</p:tagLst>
</file>

<file path=ppt/tags/tag2.xml><?xml version="1.0" encoding="utf-8"?>
<p:tagLst xmlns:a="http://schemas.openxmlformats.org/drawingml/2006/main" xmlns:r="http://schemas.openxmlformats.org/officeDocument/2006/relationships" xmlns:p="http://schemas.openxmlformats.org/presentationml/2006/main">
  <p:tag name="TIMING" val="|1.5|5.4"/>
</p:tagLst>
</file>

<file path=ppt/tags/tag3.xml><?xml version="1.0" encoding="utf-8"?>
<p:tagLst xmlns:a="http://schemas.openxmlformats.org/drawingml/2006/main" xmlns:r="http://schemas.openxmlformats.org/officeDocument/2006/relationships" xmlns:p="http://schemas.openxmlformats.org/presentationml/2006/main">
  <p:tag name="TIMING" val="|1|2.4|2.3|2.4|2.3|2.4|4.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1623</TotalTime>
  <Words>1626</Words>
  <Application>Microsoft Office PowerPoint</Application>
  <PresentationFormat>On-screen Show (4:3)</PresentationFormat>
  <Paragraphs>240</Paragraphs>
  <Slides>46</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Paper</vt:lpstr>
      <vt:lpstr>Equation</vt:lpstr>
      <vt:lpstr>Alternate approaches to Factoring Trinomials   </vt:lpstr>
      <vt:lpstr>Standards and Benchmarks Covered</vt:lpstr>
      <vt:lpstr>Objective</vt:lpstr>
      <vt:lpstr>Introduction</vt:lpstr>
      <vt:lpstr>PowerPoint Presentation</vt:lpstr>
      <vt:lpstr>The AC-Test</vt:lpstr>
      <vt:lpstr>AC-Test Example</vt:lpstr>
      <vt:lpstr>AC-Test Example</vt:lpstr>
      <vt:lpstr>The Box-Method</vt:lpstr>
      <vt:lpstr>The Box Method Example 1</vt:lpstr>
      <vt:lpstr>The Box Method Example 2</vt:lpstr>
      <vt:lpstr>The Box Method Quiz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Factor By Grouping Tutorial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Factoring More Difficult Trinomials</vt:lpstr>
      <vt:lpstr>The Box Method Example 2</vt:lpstr>
      <vt:lpstr>The Box Method Example </vt:lpstr>
      <vt:lpstr>The Box Method Quiz</vt:lpstr>
      <vt:lpstr>PowerPoint Presentation</vt:lpstr>
      <vt:lpstr>PowerPoint Presentation</vt:lpstr>
      <vt:lpstr>The Box Method Quiz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OrgName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 Bedard</dc:creator>
  <cp:lastModifiedBy>Brian</cp:lastModifiedBy>
  <cp:revision>134</cp:revision>
  <dcterms:created xsi:type="dcterms:W3CDTF">2010-08-15T13:15:53Z</dcterms:created>
  <dcterms:modified xsi:type="dcterms:W3CDTF">2012-02-16T18:39:40Z</dcterms:modified>
</cp:coreProperties>
</file>