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164379417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 name="Shape 2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Shape 3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 name="Shape 33"/>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Shape 3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 name="Shape 39"/>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None/>
            </a:pPr>
            <a:r>
              <a:rPr lang="en"/>
              <a:t>At this point I think we should go to a summary of each video and what it discussed.  (The main Ideas)</a:t>
            </a:r>
          </a:p>
          <a:p>
            <a:endParaRPr lang="e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buNone/>
            </a:pPr>
            <a:r>
              <a:rPr lang="en"/>
              <a:t>This video was full of tension from the beginning.   It seemed directed primarily at the oldest white man in the forum.  The lack and inabilty to truly understand what the men of color were expressing was incredible.  There was one scene in the video where one of the African American men gets so angry he slams what he has down on the ground and gets so frustrated and hurt that tears fill up his eyes.  He is trying to express to these white men how much easier they have it for being white and one of the white men, does not get it.  At the end of the video it does not really come to a conclusion. You are just made to feel as if more discussion needs to take place and it does.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buNone/>
            </a:pPr>
            <a:r>
              <a:rPr lang="en"/>
              <a:t>One was a video of a white police officer who wore corn rows to work and ended up being put on desk duty by his African American supervisor.  Why did it rock the boat so much that he did that?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lvl="0" rtl="0">
              <a:buNone/>
            </a:pPr>
            <a:r>
              <a:rPr lang="en"/>
              <a:t>I remember during that time there was an initiative to stop the influx of students that did not reside in the area from attending.  Some of the administrators were waiting outside in the morning to see if some students actually lived where they said they did or were they using alternate addresses to go there.  I could have told the administrators which students did not reside in the township because the students talked during class and you could hear them talk about where they lived.  I never did.  I looked at it from a perspective of the parent is trying to do everything and anything they know how to do in order to provide their sons or daughters more opportunities.  I knew that as a parent I would have done the same things.  The school is now an open enrollment school but at the time it was not.  </a:t>
            </a:r>
          </a:p>
          <a:p>
            <a:pPr lvl="0" rtl="0">
              <a:buNone/>
            </a:pPr>
            <a:r>
              <a:rPr lang="en"/>
              <a:t>My aunt and uncle moved to Arizona about a 15 years ago and since they have been out there (I am not sure they had this in them before) but they have a disdain for Mexicans and Mexican Americans whether they are legal or illegal.  It is funny to me because we are all immigrants at one time or another and they (my aunt and uncle) have benefitted from being born after the fact.  I always think of “Gangs of New York” and Daniel Day Lewis’ character and how he speaks about being “</a:t>
            </a:r>
            <a:r>
              <a:rPr lang="en" i="1"/>
              <a:t>Natives” and born rightwise.     </a:t>
            </a:r>
          </a:p>
          <a:p>
            <a:endParaRPr lang="en" i="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pPr>
              <a:buNone/>
            </a:pPr>
            <a:r>
              <a:rPr lang="en"/>
              <a:t>As an administrator, you'd have to know your community and make decisions based on that.  Ie: dress code violations...saggy pants in a white community vs. saggy pants in a predominately black community. Dress codes at various schools, public, private, charter.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sp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8" name="Shape 8"/>
          <p:cNvSpPr txBox="1">
            <a:spLocks noGrp="1"/>
          </p:cNvSpPr>
          <p:nvPr>
            <p:ph type="subTitle" idx="1"/>
          </p:nvPr>
        </p:nvSpPr>
        <p:spPr>
          <a:xfrm>
            <a:off x="685800" y="3786737"/>
            <a:ext cx="7772400" cy="1046400"/>
          </a:xfrm>
          <a:prstGeom prst="rect">
            <a:avLst/>
          </a:prstGeom>
          <a:noFill/>
          <a:ln>
            <a:noFill/>
          </a:ln>
        </p:spPr>
        <p:txBody>
          <a:bodyPr lIns="91425" tIns="91425" rIns="91425" bIns="91425" anchor="t" anchorCtr="0"/>
          <a:lstStyle>
            <a:lvl1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1pPr>
            <a:lvl2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2pPr>
            <a:lvl3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3pPr>
            <a:lvl4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4pPr>
            <a:lvl5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5pPr>
            <a:lvl6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6pPr>
            <a:lvl7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7pPr>
            <a:lvl8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8pPr>
            <a:lvl9pPr marL="0" indent="190500"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9pPr>
          </a:lstStyle>
          <a:p>
            <a:endParaRPr/>
          </a:p>
        </p:txBody>
      </p:sp>
      <p:sp>
        <p:nvSpPr>
          <p:cNvPr id="9" name="Shape 9"/>
          <p:cNvSpPr txBox="1">
            <a:spLocks noGrp="1"/>
          </p:cNvSpPr>
          <p:nvPr>
            <p:ph type="ctrTitle"/>
          </p:nvPr>
        </p:nvSpPr>
        <p:spPr>
          <a:xfrm>
            <a:off x="685800" y="2111123"/>
            <a:ext cx="7772400" cy="1546500"/>
          </a:xfrm>
          <a:prstGeom prst="rect">
            <a:avLst/>
          </a:prstGeom>
          <a:noFill/>
          <a:ln>
            <a:noFill/>
          </a:ln>
        </p:spPr>
        <p:txBody>
          <a:bodyPr lIns="91425" tIns="91425" rIns="91425" bIns="91425" anchor="b" anchorCtr="0"/>
          <a:lstStyle>
            <a:lvl1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1pPr>
            <a:lvl2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2pPr>
            <a:lvl3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3pPr>
            <a:lvl4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4pPr>
            <a:lvl5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5pPr>
            <a:lvl6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6pPr>
            <a:lvl7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7pPr>
            <a:lvl8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8pPr>
            <a:lvl9pPr marL="0" indent="304800"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5" name="Shape 15"/>
          <p:cNvSpPr txBox="1">
            <a:spLocks noGrp="1"/>
          </p:cNvSpPr>
          <p:nvPr>
            <p:ph type="body" idx="1"/>
          </p:nvPr>
        </p:nvSpPr>
        <p:spPr>
          <a:xfrm>
            <a:off x="457200" y="1600200"/>
            <a:ext cx="39945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16" name="Shape 16"/>
          <p:cNvSpPr txBox="1">
            <a:spLocks noGrp="1"/>
          </p:cNvSpPr>
          <p:nvPr>
            <p:ph type="body" idx="2"/>
          </p:nvPr>
        </p:nvSpPr>
        <p:spPr>
          <a:xfrm>
            <a:off x="4692273" y="1600200"/>
            <a:ext cx="39945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5875078"/>
            <a:ext cx="8229600" cy="692700"/>
          </a:xfrm>
          <a:prstGeom prst="rect">
            <a:avLst/>
          </a:prstGeom>
          <a:noFill/>
          <a:ln>
            <a:noFill/>
          </a:ln>
        </p:spPr>
        <p:txBody>
          <a:bodyPr lIns="91425" tIns="91425" rIns="91425" bIns="91425" anchor="t" anchorCtr="0"/>
          <a:lstStyle>
            <a:lvl1pPr marL="285750" indent="-285750" algn="ctr" rtl="0">
              <a:lnSpc>
                <a:spcPct val="100000"/>
              </a:lnSpc>
              <a:spcBef>
                <a:spcPts val="0"/>
              </a:spcBef>
              <a:spcAft>
                <a:spcPts val="0"/>
              </a:spcAft>
              <a:buClr>
                <a:schemeClr val="dk1"/>
              </a:buClr>
              <a:buSzPct val="166666"/>
              <a:buFont typeface="Arial"/>
              <a:buChar char="•"/>
              <a:defRPr sz="1800">
                <a:solidFill>
                  <a:schemeClr val="dk1"/>
                </a:solidFill>
              </a:defRPr>
            </a:lvl1pPr>
            <a:lvl2pPr marL="285750" indent="-285750" algn="ctr" rtl="0">
              <a:lnSpc>
                <a:spcPct val="100000"/>
              </a:lnSpc>
              <a:spcBef>
                <a:spcPts val="0"/>
              </a:spcBef>
              <a:spcAft>
                <a:spcPts val="0"/>
              </a:spcAft>
              <a:buClr>
                <a:schemeClr val="dk1"/>
              </a:buClr>
              <a:buSzPct val="100000"/>
              <a:buFont typeface="Courier New"/>
              <a:buChar char="o"/>
              <a:defRPr sz="1800">
                <a:solidFill>
                  <a:schemeClr val="dk1"/>
                </a:solidFill>
              </a:defRPr>
            </a:lvl2pPr>
            <a:lvl3pPr marL="285750" indent="-285750" algn="ctr" rtl="0">
              <a:lnSpc>
                <a:spcPct val="100000"/>
              </a:lnSpc>
              <a:spcBef>
                <a:spcPts val="0"/>
              </a:spcBef>
              <a:spcAft>
                <a:spcPts val="0"/>
              </a:spcAft>
              <a:buClr>
                <a:schemeClr val="dk1"/>
              </a:buClr>
              <a:buSzPct val="100000"/>
              <a:buFont typeface="Wingdings"/>
              <a:buChar char="§"/>
              <a:defRPr sz="1800">
                <a:solidFill>
                  <a:schemeClr val="dk1"/>
                </a:solidFill>
              </a:defRPr>
            </a:lvl3pPr>
            <a:lvl4pPr marL="285750" indent="-285750" algn="ctr" rtl="0">
              <a:lnSpc>
                <a:spcPct val="100000"/>
              </a:lnSpc>
              <a:spcBef>
                <a:spcPts val="0"/>
              </a:spcBef>
              <a:spcAft>
                <a:spcPts val="0"/>
              </a:spcAft>
              <a:buClr>
                <a:schemeClr val="dk1"/>
              </a:buClr>
              <a:buSzPct val="166666"/>
              <a:buFont typeface="Arial"/>
              <a:buChar char="•"/>
              <a:defRPr sz="1800">
                <a:solidFill>
                  <a:schemeClr val="dk1"/>
                </a:solidFill>
              </a:defRPr>
            </a:lvl4pPr>
            <a:lvl5pPr marL="285750" indent="-285750" algn="ctr" rtl="0">
              <a:lnSpc>
                <a:spcPct val="100000"/>
              </a:lnSpc>
              <a:spcBef>
                <a:spcPts val="0"/>
              </a:spcBef>
              <a:spcAft>
                <a:spcPts val="0"/>
              </a:spcAft>
              <a:buClr>
                <a:schemeClr val="dk1"/>
              </a:buClr>
              <a:buSzPct val="100000"/>
              <a:buFont typeface="Courier New"/>
              <a:buChar char="o"/>
              <a:defRPr sz="1800">
                <a:solidFill>
                  <a:schemeClr val="dk1"/>
                </a:solidFill>
              </a:defRPr>
            </a:lvl5pPr>
            <a:lvl6pPr marL="285750" indent="-285750" algn="ctr" rtl="0">
              <a:lnSpc>
                <a:spcPct val="100000"/>
              </a:lnSpc>
              <a:spcBef>
                <a:spcPts val="0"/>
              </a:spcBef>
              <a:spcAft>
                <a:spcPts val="0"/>
              </a:spcAft>
              <a:buClr>
                <a:schemeClr val="dk1"/>
              </a:buClr>
              <a:buSzPct val="100000"/>
              <a:buFont typeface="Wingdings"/>
              <a:buChar char="§"/>
              <a:defRPr sz="1800">
                <a:solidFill>
                  <a:schemeClr val="dk1"/>
                </a:solidFill>
              </a:defRPr>
            </a:lvl6pPr>
            <a:lvl7pPr marL="285750" indent="-285750" algn="ctr" rtl="0">
              <a:lnSpc>
                <a:spcPct val="100000"/>
              </a:lnSpc>
              <a:spcBef>
                <a:spcPts val="0"/>
              </a:spcBef>
              <a:spcAft>
                <a:spcPts val="0"/>
              </a:spcAft>
              <a:buClr>
                <a:schemeClr val="dk1"/>
              </a:buClr>
              <a:buSzPct val="166666"/>
              <a:buFont typeface="Arial"/>
              <a:buChar char="•"/>
              <a:defRPr sz="1800">
                <a:solidFill>
                  <a:schemeClr val="dk1"/>
                </a:solidFill>
              </a:defRPr>
            </a:lvl7pPr>
            <a:lvl8pPr marL="285750" indent="-285750" algn="ctr" rtl="0">
              <a:lnSpc>
                <a:spcPct val="100000"/>
              </a:lnSpc>
              <a:spcBef>
                <a:spcPts val="0"/>
              </a:spcBef>
              <a:spcAft>
                <a:spcPts val="0"/>
              </a:spcAft>
              <a:buClr>
                <a:schemeClr val="dk1"/>
              </a:buClr>
              <a:buSzPct val="100000"/>
              <a:buFont typeface="Courier New"/>
              <a:buChar char="o"/>
              <a:defRPr sz="1800">
                <a:solidFill>
                  <a:schemeClr val="dk1"/>
                </a:solidFill>
              </a:defRPr>
            </a:lvl8pPr>
            <a:lvl9pPr marL="285750" indent="-285750" algn="ctr" rtl="0">
              <a:lnSpc>
                <a:spcPct val="100000"/>
              </a:lnSpc>
              <a:spcBef>
                <a:spcPts val="0"/>
              </a:spcBef>
              <a:spcAft>
                <a:spcPts val="0"/>
              </a:spcAft>
              <a:buClr>
                <a:schemeClr val="dk1"/>
              </a:buClr>
              <a:buSzPct val="100000"/>
              <a:buFont typeface="Wingdings"/>
              <a:buChar char="§"/>
              <a:defRPr sz="1800">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1pPr>
            <a:lvl2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2pPr>
            <a:lvl3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3pPr>
            <a:lvl4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4pPr>
            <a:lvl5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5pPr>
            <a:lvl6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6pPr>
            <a:lvl7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7pPr>
            <a:lvl8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8pPr>
            <a:lvl9pPr marL="0" indent="228600"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marL="342900" indent="-342900" algn="l" rtl="0">
              <a:spcBef>
                <a:spcPts val="600"/>
              </a:spcBef>
              <a:buClr>
                <a:srgbClr val="000000"/>
              </a:buClr>
              <a:buSzPct val="166666"/>
              <a:buFont typeface="Arial"/>
              <a:buChar char="•"/>
              <a:defRPr sz="3000" b="0" i="0" u="none" strike="noStrike" cap="none" baseline="0">
                <a:solidFill>
                  <a:srgbClr val="000000"/>
                </a:solidFill>
                <a:latin typeface="Arial"/>
                <a:ea typeface="Arial"/>
                <a:cs typeface="Arial"/>
                <a:sym typeface="Arial"/>
              </a:defRPr>
            </a:lvl1pPr>
            <a:lvl2pPr marL="742950" indent="-285750" algn="l" rtl="0">
              <a:spcBef>
                <a:spcPts val="480"/>
              </a:spcBef>
              <a:buClr>
                <a:srgbClr val="000000"/>
              </a:buClr>
              <a:buSzPct val="100000"/>
              <a:buFont typeface="Courier New"/>
              <a:buChar char="o"/>
              <a:defRPr sz="2400" b="0" i="0" u="none" strike="noStrike" cap="none" baseline="0">
                <a:solidFill>
                  <a:srgbClr val="000000"/>
                </a:solidFill>
                <a:latin typeface="Arial"/>
                <a:ea typeface="Arial"/>
                <a:cs typeface="Arial"/>
                <a:sym typeface="Arial"/>
              </a:defRPr>
            </a:lvl2pPr>
            <a:lvl3pPr marL="1143000" indent="-228600" algn="l" rtl="0">
              <a:spcBef>
                <a:spcPts val="480"/>
              </a:spcBef>
              <a:buClr>
                <a:srgbClr val="000000"/>
              </a:buClr>
              <a:buSzPct val="100000"/>
              <a:buFont typeface="Wingdings"/>
              <a:buChar char="§"/>
              <a:defRPr sz="2400" b="0" i="0" u="none" strike="noStrike" cap="none" baseline="0">
                <a:solidFill>
                  <a:srgbClr val="000000"/>
                </a:solidFill>
                <a:latin typeface="Arial"/>
                <a:ea typeface="Arial"/>
                <a:cs typeface="Arial"/>
                <a:sym typeface="Arial"/>
              </a:defRPr>
            </a:lvl3pPr>
            <a:lvl4pPr marL="1600200" indent="-228600" algn="l" rtl="0">
              <a:spcBef>
                <a:spcPts val="360"/>
              </a:spcBef>
              <a:buClr>
                <a:srgbClr val="000000"/>
              </a:buClr>
              <a:buSzPct val="166666"/>
              <a:buFont typeface="Arial"/>
              <a:buChar char="•"/>
              <a:defRPr sz="1800" b="0" i="0" u="none" strike="noStrike" cap="none" baseline="0">
                <a:solidFill>
                  <a:srgbClr val="000000"/>
                </a:solidFill>
                <a:latin typeface="Arial"/>
                <a:ea typeface="Arial"/>
                <a:cs typeface="Arial"/>
                <a:sym typeface="Arial"/>
              </a:defRPr>
            </a:lvl4pPr>
            <a:lvl5pPr marL="2057400" indent="-228600" algn="l" rtl="0">
              <a:spcBef>
                <a:spcPts val="360"/>
              </a:spcBef>
              <a:buClr>
                <a:srgbClr val="000000"/>
              </a:buClr>
              <a:buSzPct val="100000"/>
              <a:buFont typeface="Courier New"/>
              <a:buChar char="o"/>
              <a:defRPr sz="1800" b="0" i="0" u="none" strike="noStrike" cap="none" baseline="0">
                <a:solidFill>
                  <a:srgbClr val="000000"/>
                </a:solidFill>
                <a:latin typeface="Arial"/>
                <a:ea typeface="Arial"/>
                <a:cs typeface="Arial"/>
                <a:sym typeface="Arial"/>
              </a:defRPr>
            </a:lvl5pPr>
            <a:lvl6pPr marL="2514600" indent="-228600" algn="l" rtl="0">
              <a:spcBef>
                <a:spcPts val="360"/>
              </a:spcBef>
              <a:buClr>
                <a:srgbClr val="000000"/>
              </a:buClr>
              <a:buSzPct val="100000"/>
              <a:buFont typeface="Wingdings"/>
              <a:buChar char="§"/>
              <a:defRPr sz="1800" b="0" i="0" u="none" strike="noStrike" cap="none" baseline="0">
                <a:solidFill>
                  <a:srgbClr val="000000"/>
                </a:solidFill>
                <a:latin typeface="Arial"/>
                <a:ea typeface="Arial"/>
                <a:cs typeface="Arial"/>
                <a:sym typeface="Arial"/>
              </a:defRPr>
            </a:lvl6pPr>
            <a:lvl7pPr marL="2971800" indent="-228600" algn="l" rtl="0">
              <a:spcBef>
                <a:spcPts val="360"/>
              </a:spcBef>
              <a:buClr>
                <a:srgbClr val="000000"/>
              </a:buClr>
              <a:buSzPct val="166666"/>
              <a:buFont typeface="Arial"/>
              <a:buChar char="•"/>
              <a:defRPr sz="1800" b="0" i="0" u="none" strike="noStrike" cap="none" baseline="0">
                <a:solidFill>
                  <a:srgbClr val="000000"/>
                </a:solidFill>
                <a:latin typeface="Arial"/>
                <a:ea typeface="Arial"/>
                <a:cs typeface="Arial"/>
                <a:sym typeface="Arial"/>
              </a:defRPr>
            </a:lvl7pPr>
            <a:lvl8pPr marL="3429000" indent="-228600" algn="l" rtl="0">
              <a:spcBef>
                <a:spcPts val="360"/>
              </a:spcBef>
              <a:buClr>
                <a:srgbClr val="000000"/>
              </a:buClr>
              <a:buSzPct val="100000"/>
              <a:buFont typeface="Courier New"/>
              <a:buChar char="o"/>
              <a:defRPr sz="1800" b="0" i="0" u="none" strike="noStrike" cap="none" baseline="0">
                <a:solidFill>
                  <a:srgbClr val="000000"/>
                </a:solidFill>
                <a:latin typeface="Arial"/>
                <a:ea typeface="Arial"/>
                <a:cs typeface="Arial"/>
                <a:sym typeface="Arial"/>
              </a:defRPr>
            </a:lvl8pPr>
            <a:lvl9pPr marL="3886200" indent="-228600" algn="l" rtl="0">
              <a:spcBef>
                <a:spcPts val="360"/>
              </a:spcBef>
              <a:buClr>
                <a:srgbClr val="000000"/>
              </a:buClr>
              <a:buSzPct val="100000"/>
              <a:buFont typeface="Wingdings"/>
              <a:buChar char="§"/>
              <a:defRPr sz="1800" b="0" i="0" u="none" strike="noStrike" cap="none" baseline="0">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685800" y="2111123"/>
            <a:ext cx="7772400" cy="1546474"/>
          </a:xfrm>
          <a:prstGeom prst="rect">
            <a:avLst/>
          </a:prstGeom>
        </p:spPr>
        <p:txBody>
          <a:bodyPr lIns="91425" tIns="91425" rIns="91425" bIns="91425" anchor="b" anchorCtr="0">
            <a:spAutoFit/>
          </a:bodyPr>
          <a:lstStyle/>
          <a:p>
            <a:pPr>
              <a:buNone/>
            </a:pPr>
            <a:r>
              <a:rPr lang="en"/>
              <a:t>Unit 1</a:t>
            </a:r>
          </a:p>
        </p:txBody>
      </p:sp>
      <p:sp>
        <p:nvSpPr>
          <p:cNvPr id="24" name="Shape 24"/>
          <p:cNvSpPr txBox="1">
            <a:spLocks noGrp="1"/>
          </p:cNvSpPr>
          <p:nvPr>
            <p:ph type="subTitle" idx="1"/>
          </p:nvPr>
        </p:nvSpPr>
        <p:spPr>
          <a:xfrm>
            <a:off x="685800" y="3786737"/>
            <a:ext cx="7772400" cy="1046317"/>
          </a:xfrm>
          <a:prstGeom prst="rect">
            <a:avLst/>
          </a:prstGeom>
        </p:spPr>
        <p:txBody>
          <a:bodyPr lIns="91425" tIns="91425" rIns="91425" bIns="91425" anchor="t" anchorCtr="0">
            <a:spAutoFit/>
          </a:bodyPr>
          <a:lstStyle/>
          <a:p>
            <a:pPr>
              <a:buNone/>
            </a:pPr>
            <a:r>
              <a:rPr lang="en"/>
              <a:t>Race/Ethnicity</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Introductions</a:t>
            </a:r>
          </a:p>
        </p:txBody>
      </p:sp>
      <p:sp>
        <p:nvSpPr>
          <p:cNvPr id="30" name="Shape 30"/>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marL="457200" lvl="0" indent="-381000" rtl="0">
              <a:buClr>
                <a:srgbClr val="000000"/>
              </a:buClr>
              <a:buSzPct val="166666"/>
              <a:buFont typeface="Arial"/>
              <a:buChar char="•"/>
            </a:pPr>
            <a:r>
              <a:rPr lang="en" sz="2400"/>
              <a:t>My name is Brian Bedard.  I currently teach at Detroit Catholic Central in Novi, MI and Washtenaw Community College.   </a:t>
            </a:r>
          </a:p>
          <a:p>
            <a:pPr marL="457200" lvl="0" indent="-381000" rtl="0">
              <a:buClr>
                <a:srgbClr val="000000"/>
              </a:buClr>
              <a:buSzPct val="166666"/>
              <a:buFont typeface="Arial"/>
              <a:buChar char="•"/>
            </a:pPr>
            <a:r>
              <a:rPr lang="en" sz="2400"/>
              <a:t>I taught for five years at Redford Thurston High School, before trying a career change.   </a:t>
            </a:r>
          </a:p>
          <a:p>
            <a:pPr marL="457200" lvl="0" indent="-381000" rtl="0">
              <a:buClr>
                <a:srgbClr val="000000"/>
              </a:buClr>
              <a:buSzPct val="166666"/>
              <a:buFont typeface="Arial"/>
              <a:buChar char="•"/>
            </a:pPr>
            <a:r>
              <a:rPr lang="en" sz="2400"/>
              <a:t>I missed the classroom and went back to Eastern to recertify and was hired by Detroit Catholic Central in May 2008.</a:t>
            </a:r>
          </a:p>
          <a:p>
            <a:pPr marL="457200" lvl="0" indent="-381000" rtl="0">
              <a:buClr>
                <a:srgbClr val="000000"/>
              </a:buClr>
              <a:buSzPct val="166666"/>
              <a:buFont typeface="Arial"/>
              <a:buChar char="•"/>
            </a:pPr>
            <a:r>
              <a:rPr lang="en" sz="2400"/>
              <a:t>Earned a Masters in Educational Technology from MSU in May 2012</a:t>
            </a:r>
          </a:p>
          <a:p>
            <a:pPr marL="457200" lvl="0" indent="-381000" rtl="0">
              <a:buClr>
                <a:srgbClr val="000000"/>
              </a:buClr>
              <a:buSzPct val="166666"/>
              <a:buFont typeface="Arial"/>
              <a:buChar char="•"/>
            </a:pPr>
            <a:r>
              <a:rPr lang="en" sz="2400"/>
              <a:t>This is my first class in the educational Leadership Program</a:t>
            </a:r>
          </a:p>
          <a:p>
            <a:endParaRPr lang="en" sz="2400"/>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Introductions cont.</a:t>
            </a:r>
          </a:p>
        </p:txBody>
      </p:sp>
      <p:sp>
        <p:nvSpPr>
          <p:cNvPr id="36" name="Shape 36"/>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lvl="0" rtl="0">
              <a:buNone/>
            </a:pPr>
            <a:r>
              <a:rPr lang="en"/>
              <a:t>Kris</a:t>
            </a:r>
          </a:p>
          <a:p>
            <a:pPr lvl="0" rtl="0">
              <a:buNone/>
            </a:pPr>
            <a:r>
              <a:rPr lang="en"/>
              <a:t>  I have taught middle school and high school Spanish for the past 10 years.  </a:t>
            </a:r>
          </a:p>
          <a:p>
            <a:pPr lvl="0" rtl="0">
              <a:buNone/>
            </a:pPr>
            <a:r>
              <a:rPr lang="en"/>
              <a:t>  I am currently teaching 8th grade Spanish at Pioneer Middle School in Plymouth-Canton</a:t>
            </a:r>
          </a:p>
          <a:p>
            <a:pPr lvl="0" rtl="0">
              <a:buNone/>
            </a:pPr>
            <a:r>
              <a:rPr lang="en"/>
              <a:t>  I am about half-way in my Masters program</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lvl="0" rtl="0">
              <a:buNone/>
            </a:pPr>
            <a:r>
              <a:rPr lang="en"/>
              <a:t>Introductions cont.</a:t>
            </a:r>
          </a:p>
        </p:txBody>
      </p:sp>
      <p:sp>
        <p:nvSpPr>
          <p:cNvPr id="42" name="Shape 42"/>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lvl="0" rtl="0">
              <a:buNone/>
            </a:pPr>
            <a:r>
              <a:rPr lang="en"/>
              <a:t>Ellen</a:t>
            </a:r>
          </a:p>
          <a:p>
            <a:pPr marL="457200" lvl="0" indent="-419100" rtl="0">
              <a:buClr>
                <a:srgbClr val="000000"/>
              </a:buClr>
              <a:buSzPct val="166666"/>
              <a:buFont typeface="Arial"/>
              <a:buChar char="•"/>
            </a:pPr>
            <a:r>
              <a:rPr lang="en"/>
              <a:t>I've taught vocational horticulture at Women's Huron Valley Correctional Facility in Ypsilanti for the past 11 years.</a:t>
            </a:r>
          </a:p>
          <a:p>
            <a:endParaRPr lang="en"/>
          </a:p>
          <a:p>
            <a:pPr marL="457200" lvl="0" indent="-419100">
              <a:buClr>
                <a:srgbClr val="000000"/>
              </a:buClr>
              <a:buSzPct val="166666"/>
              <a:buFont typeface="Arial"/>
              <a:buChar char="•"/>
            </a:pPr>
            <a:r>
              <a:rPr lang="en"/>
              <a:t>Interested in learning all I can about teaching and the administration of schools</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Brief Questionaire</a:t>
            </a:r>
          </a:p>
        </p:txBody>
      </p:sp>
      <p:sp>
        <p:nvSpPr>
          <p:cNvPr id="48" name="Shape 48"/>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marL="457200" lvl="0" indent="-419100" rtl="0">
              <a:buClr>
                <a:srgbClr val="000000"/>
              </a:buClr>
              <a:buSzPct val="166666"/>
              <a:buFont typeface="Arial"/>
              <a:buChar char="•"/>
            </a:pPr>
            <a:r>
              <a:rPr lang="en"/>
              <a:t>Answer the questionnaire individually  </a:t>
            </a:r>
          </a:p>
          <a:p>
            <a:pPr marL="457200" lvl="0" indent="-419100" rtl="0">
              <a:buClr>
                <a:srgbClr val="000000"/>
              </a:buClr>
              <a:buSzPct val="166666"/>
              <a:buFont typeface="Arial"/>
              <a:buChar char="•"/>
            </a:pPr>
            <a:r>
              <a:rPr lang="en"/>
              <a:t>Small groups-- compare your answers with your group.  Who's right?  Can you convince your group your answer is right?</a:t>
            </a:r>
          </a:p>
          <a:p>
            <a:pPr marL="457200" lvl="0" indent="-419100" rtl="0">
              <a:buClr>
                <a:srgbClr val="000000"/>
              </a:buClr>
              <a:buSzPct val="166666"/>
              <a:buFont typeface="Arial"/>
              <a:buChar char="•"/>
            </a:pPr>
            <a:r>
              <a:rPr lang="en"/>
              <a:t>So, what's the right answer????</a:t>
            </a:r>
          </a:p>
          <a:p>
            <a:pPr marL="457200" lvl="0" indent="-419100" rtl="0">
              <a:buClr>
                <a:srgbClr val="000000"/>
              </a:buClr>
              <a:buSzPct val="166666"/>
              <a:buFont typeface="Arial"/>
              <a:buChar char="•"/>
            </a:pPr>
            <a:r>
              <a:rPr lang="en"/>
              <a:t>Why did your group decide on those answers?</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Answers as it relates to Unit 1</a:t>
            </a:r>
          </a:p>
        </p:txBody>
      </p:sp>
      <p:sp>
        <p:nvSpPr>
          <p:cNvPr id="54" name="Shape 54"/>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marL="457200" lvl="0" indent="-419100" rtl="0">
              <a:buClr>
                <a:srgbClr val="000000"/>
              </a:buClr>
              <a:buSzPct val="166666"/>
              <a:buFont typeface="Arial"/>
              <a:buChar char="•"/>
            </a:pPr>
            <a:r>
              <a:rPr lang="en"/>
              <a:t>We have certain espoused values</a:t>
            </a:r>
          </a:p>
          <a:p>
            <a:endParaRPr lang="en"/>
          </a:p>
          <a:p>
            <a:pPr marL="457200" lvl="0" indent="-419100" rtl="0">
              <a:buClr>
                <a:srgbClr val="000000"/>
              </a:buClr>
              <a:buSzPct val="166666"/>
              <a:buFont typeface="Arial"/>
              <a:buChar char="•"/>
            </a:pPr>
            <a:r>
              <a:rPr lang="en"/>
              <a:t>These values cause us to perceive the world in a certain way</a:t>
            </a:r>
          </a:p>
          <a:p>
            <a:endParaRPr lang="en"/>
          </a:p>
          <a:p>
            <a:pPr marL="457200" lvl="0" indent="-419100" rtl="0">
              <a:buClr>
                <a:srgbClr val="000000"/>
              </a:buClr>
              <a:buSzPct val="166666"/>
              <a:buFont typeface="Arial"/>
              <a:buChar char="•"/>
            </a:pPr>
            <a:r>
              <a:rPr lang="en"/>
              <a:t>Unit 1 discussed this in the videos </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lgn="ctr">
              <a:buNone/>
            </a:pPr>
            <a:r>
              <a:rPr lang="en"/>
              <a:t>The Color of Fear</a:t>
            </a:r>
          </a:p>
        </p:txBody>
      </p:sp>
      <p:sp>
        <p:nvSpPr>
          <p:cNvPr id="60" name="Shape 60"/>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marL="457200" lvl="0" indent="-419100" rtl="0">
              <a:buClr>
                <a:srgbClr val="000000"/>
              </a:buClr>
              <a:buSzPct val="166666"/>
              <a:buFont typeface="Arial"/>
              <a:buChar char="•"/>
            </a:pPr>
            <a:r>
              <a:rPr lang="en"/>
              <a:t>Roundtable discussion</a:t>
            </a:r>
          </a:p>
          <a:p>
            <a:pPr marL="457200" lvl="0" indent="-419100" rtl="0">
              <a:buClr>
                <a:srgbClr val="000000"/>
              </a:buClr>
              <a:buSzPct val="166666"/>
              <a:buFont typeface="Arial"/>
              <a:buChar char="•"/>
            </a:pPr>
            <a:r>
              <a:rPr lang="en"/>
              <a:t>All Men (2 African American, 2 White men, 4 Asian American and one Hispanic)</a:t>
            </a:r>
          </a:p>
          <a:p>
            <a:pPr marL="457200" lvl="0" indent="-419100" rtl="0">
              <a:buClr>
                <a:srgbClr val="000000"/>
              </a:buClr>
              <a:buSzPct val="166666"/>
              <a:buFont typeface="Arial"/>
              <a:buChar char="•"/>
            </a:pPr>
            <a:r>
              <a:rPr lang="en"/>
              <a:t>Attempt to be an "open" discourse</a:t>
            </a:r>
          </a:p>
          <a:p>
            <a:pPr marL="457200" lvl="0" indent="-419100" rtl="0">
              <a:buClr>
                <a:srgbClr val="000000"/>
              </a:buClr>
              <a:buSzPct val="166666"/>
              <a:buFont typeface="Arial"/>
              <a:buChar char="•"/>
            </a:pPr>
            <a:r>
              <a:rPr lang="en"/>
              <a:t>Lot of tension</a:t>
            </a:r>
          </a:p>
          <a:p>
            <a:pPr marL="457200" lvl="0" indent="-419100" rtl="0">
              <a:buClr>
                <a:srgbClr val="000000"/>
              </a:buClr>
              <a:buSzPct val="166666"/>
              <a:buFont typeface="Arial"/>
              <a:buChar char="•"/>
            </a:pPr>
            <a:r>
              <a:rPr lang="en"/>
              <a:t>Issues to be resolved</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Dr. Phil Video	</a:t>
            </a:r>
          </a:p>
        </p:txBody>
      </p:sp>
      <p:sp>
        <p:nvSpPr>
          <p:cNvPr id="66" name="Shape 66"/>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marL="457200" lvl="0" indent="-419100" rtl="0">
              <a:buClr>
                <a:srgbClr val="000000"/>
              </a:buClr>
              <a:buSzPct val="166666"/>
              <a:buFont typeface="Arial"/>
              <a:buChar char="•"/>
            </a:pPr>
            <a:r>
              <a:rPr lang="en"/>
              <a:t>Brought people of many racial and ethnical backgrounds together and had a comfortable and open environment where people discussed their espoused values</a:t>
            </a:r>
          </a:p>
          <a:p>
            <a:endParaRPr lang="en"/>
          </a:p>
          <a:p>
            <a:pPr marL="457200" lvl="0" indent="-419100" rtl="0">
              <a:buClr>
                <a:srgbClr val="000000"/>
              </a:buClr>
              <a:buSzPct val="166666"/>
              <a:buFont typeface="Arial"/>
              <a:buChar char="•"/>
            </a:pPr>
            <a:r>
              <a:rPr lang="en"/>
              <a:t>Used comedy to talk about the differences or perceived differences</a:t>
            </a:r>
          </a:p>
          <a:p>
            <a:endParaRPr lang="en"/>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Mirrors of Privilege:  Making Whiteness Visible</a:t>
            </a:r>
          </a:p>
        </p:txBody>
      </p:sp>
      <p:sp>
        <p:nvSpPr>
          <p:cNvPr id="72" name="Shape 72"/>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marL="457200" lvl="0" indent="-419100" rtl="0">
              <a:buClr>
                <a:srgbClr val="000000"/>
              </a:buClr>
              <a:buSzPct val="166666"/>
              <a:buFont typeface="Arial"/>
              <a:buChar char="•"/>
            </a:pPr>
            <a:r>
              <a:rPr lang="en"/>
              <a:t>What does it mean to be white in America?</a:t>
            </a:r>
          </a:p>
          <a:p>
            <a:pPr lvl="0" rtl="0">
              <a:buNone/>
            </a:pPr>
            <a:r>
              <a:rPr lang="en"/>
              <a:t>  </a:t>
            </a:r>
          </a:p>
          <a:p>
            <a:pPr marL="457200" lvl="0" indent="-419100" rtl="0">
              <a:buClr>
                <a:srgbClr val="000000"/>
              </a:buClr>
              <a:buSzPct val="166666"/>
              <a:buFont typeface="Arial"/>
              <a:buChar char="•"/>
            </a:pPr>
            <a:r>
              <a:rPr lang="en"/>
              <a:t>Provided first person accounts of several white individuals and their realization of the privilege they had.</a:t>
            </a:r>
          </a:p>
          <a:p>
            <a:endParaRPr lang="en"/>
          </a:p>
          <a:p>
            <a:pPr marL="457200" lvl="0" indent="-419100">
              <a:buClr>
                <a:srgbClr val="000000"/>
              </a:buClr>
              <a:buSzPct val="166666"/>
              <a:buFont typeface="Arial"/>
              <a:buChar char="•"/>
            </a:pPr>
            <a:r>
              <a:rPr lang="en"/>
              <a:t>It scared them and struck them.</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a:buNone/>
            </a:pPr>
            <a:r>
              <a:rPr lang="en"/>
              <a:t>Racism in America Videos</a:t>
            </a:r>
          </a:p>
        </p:txBody>
      </p:sp>
      <p:sp>
        <p:nvSpPr>
          <p:cNvPr id="78" name="Shape 78"/>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marL="457200" lvl="0" indent="-419100" rtl="0">
              <a:buClr>
                <a:srgbClr val="000000"/>
              </a:buClr>
              <a:buSzPct val="166666"/>
              <a:buFont typeface="Arial"/>
              <a:buChar char="•"/>
            </a:pPr>
            <a:r>
              <a:rPr lang="en"/>
              <a:t>Series of funny videos about racism</a:t>
            </a:r>
          </a:p>
          <a:p>
            <a:endParaRPr lang="en"/>
          </a:p>
          <a:p>
            <a:pPr marL="457200" lvl="0" indent="-419100" rtl="0">
              <a:buClr>
                <a:srgbClr val="000000"/>
              </a:buClr>
              <a:buSzPct val="166666"/>
              <a:buFont typeface="Arial"/>
              <a:buChar char="•"/>
            </a:pPr>
            <a:r>
              <a:rPr lang="en"/>
              <a:t>Style of the videos were similar to "Wayne's World movies" where the scenarios were paused and the individual talked to the camera</a:t>
            </a:r>
          </a:p>
          <a:p>
            <a:endParaRPr lang="en"/>
          </a:p>
          <a:p>
            <a:pPr marL="457200" lvl="0" indent="-419100" rtl="0">
              <a:buClr>
                <a:srgbClr val="000000"/>
              </a:buClr>
              <a:buSzPct val="166666"/>
              <a:buFont typeface="Arial"/>
              <a:buChar char="•"/>
            </a:pPr>
            <a:r>
              <a:rPr lang="en"/>
              <a:t>Told through the eyes of the person being verbally assaulted and put a funny spin on things.</a:t>
            </a:r>
          </a:p>
          <a:p>
            <a:endParaRPr lang="en"/>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457200" y="274637"/>
            <a:ext cx="8229600" cy="1143000"/>
          </a:xfrm>
          <a:prstGeom prst="rect">
            <a:avLst/>
          </a:prstGeom>
        </p:spPr>
        <p:txBody>
          <a:bodyPr lIns="91425" tIns="91425" rIns="91425" bIns="91425" anchor="b" anchorCtr="0">
            <a:spAutoFit/>
          </a:bodyPr>
          <a:lstStyle/>
          <a:p>
            <a:pPr lvl="0" rtl="0">
              <a:buNone/>
            </a:pPr>
            <a:r>
              <a:rPr lang="en"/>
              <a:t>Impact on Future Leaders	</a:t>
            </a:r>
          </a:p>
        </p:txBody>
      </p:sp>
      <p:sp>
        <p:nvSpPr>
          <p:cNvPr id="84" name="Shape 84"/>
          <p:cNvSpPr txBox="1">
            <a:spLocks noGrp="1"/>
          </p:cNvSpPr>
          <p:nvPr>
            <p:ph type="body" idx="1"/>
          </p:nvPr>
        </p:nvSpPr>
        <p:spPr>
          <a:xfrm>
            <a:off x="457200" y="1600200"/>
            <a:ext cx="8229600" cy="4967700"/>
          </a:xfrm>
          <a:prstGeom prst="rect">
            <a:avLst/>
          </a:prstGeom>
        </p:spPr>
        <p:txBody>
          <a:bodyPr lIns="91425" tIns="91425" rIns="91425" bIns="91425" anchor="t" anchorCtr="0">
            <a:spAutoFit/>
          </a:bodyPr>
          <a:lstStyle/>
          <a:p>
            <a:pPr marL="457200" lvl="0" indent="-419100" rtl="0">
              <a:buClr>
                <a:srgbClr val="000000"/>
              </a:buClr>
              <a:buSzPct val="166666"/>
              <a:buFont typeface="Arial"/>
              <a:buChar char="•"/>
            </a:pPr>
            <a:r>
              <a:rPr lang="en"/>
              <a:t>Brian</a:t>
            </a:r>
          </a:p>
          <a:p>
            <a:pPr marL="457200" lvl="0" indent="-419100" rtl="0">
              <a:buClr>
                <a:srgbClr val="000000"/>
              </a:buClr>
              <a:buSzPct val="166666"/>
              <a:buFont typeface="Arial"/>
              <a:buChar char="•"/>
            </a:pPr>
            <a:r>
              <a:rPr lang="en"/>
              <a:t>Kris</a:t>
            </a:r>
          </a:p>
          <a:p>
            <a:pPr marL="457200" lvl="0" indent="-419100" rtl="0">
              <a:buClr>
                <a:srgbClr val="000000"/>
              </a:buClr>
              <a:buSzPct val="166666"/>
              <a:buFont typeface="Arial"/>
              <a:buChar char="•"/>
            </a:pPr>
            <a:r>
              <a:rPr lang="en"/>
              <a:t>Ellen</a:t>
            </a:r>
          </a:p>
          <a:p>
            <a:pPr marL="457200" lvl="0" indent="-419100" rtl="0">
              <a:buClr>
                <a:srgbClr val="000000"/>
              </a:buClr>
              <a:buSzPct val="166666"/>
              <a:buFont typeface="Arial"/>
              <a:buChar char="•"/>
            </a:pPr>
            <a:r>
              <a:rPr lang="en"/>
              <a:t>You</a:t>
            </a:r>
          </a:p>
          <a:p>
            <a:endParaRPr lang="en"/>
          </a:p>
          <a:p>
            <a:endParaRPr lang="en"/>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p:nvPr/>
        </p:nvSpPr>
        <p:spPr>
          <a:xfrm>
            <a:off x="1210225" y="0"/>
            <a:ext cx="7280699" cy="6361799"/>
          </a:xfrm>
          <a:prstGeom prst="rect">
            <a:avLst/>
          </a:prstGeom>
        </p:spPr>
        <p:txBody>
          <a:bodyPr lIns="91425" tIns="91425" rIns="91425" bIns="91425" anchor="ctr" anchorCtr="0">
            <a:spAutoFit/>
          </a:bodyPr>
          <a:lstStyle/>
          <a:p>
            <a:pPr lvl="0" rtl="0">
              <a:spcBef>
                <a:spcPts val="600"/>
              </a:spcBef>
              <a:buNone/>
            </a:pPr>
            <a:r>
              <a:rPr lang="en" sz="3000"/>
              <a:t>Why is it important that we discuss race and ethnicity discussion as a part of our program?</a:t>
            </a:r>
          </a:p>
          <a:p>
            <a:endParaRPr lang="en" sz="3000"/>
          </a:p>
          <a:p>
            <a:pPr lvl="0" rtl="0">
              <a:spcBef>
                <a:spcPts val="600"/>
              </a:spcBef>
              <a:buNone/>
            </a:pPr>
            <a:r>
              <a:rPr lang="en" sz="3000"/>
              <a:t>How does race/ethnicity affect us as educators/administrators?</a:t>
            </a:r>
          </a:p>
          <a:p>
            <a:endParaRPr lang="en" sz="3000"/>
          </a:p>
        </p:txBody>
      </p:sp>
    </p:spTree>
  </p:cSld>
  <p:clrMapOvr>
    <a:masterClrMapping/>
  </p:clrMapOvr>
  <p:transition spd="slow">
    <p:cut/>
  </p:transition>
</p:sld>
</file>

<file path=ppt/theme/theme1.xml><?xml version="1.0" encoding="utf-8"?>
<a:theme xmlns:a="http://schemas.openxmlformats.org/drawingml/2006/main">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966</Words>
  <Application>Microsoft Office PowerPoint</Application>
  <PresentationFormat>On-screen Show (4:3)</PresentationFormat>
  <Paragraphs>65</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
      <vt:lpstr>Unit 1</vt:lpstr>
      <vt:lpstr>Introductions</vt:lpstr>
      <vt:lpstr>Introductions cont.</vt:lpstr>
      <vt:lpstr>Introductions cont.</vt:lpstr>
      <vt:lpstr>Brief Questionaire</vt:lpstr>
      <vt:lpstr>Answers as it relates to Unit 1</vt:lpstr>
      <vt:lpstr>The Color of Fear</vt:lpstr>
      <vt:lpstr>Dr. Phil Video </vt:lpstr>
      <vt:lpstr>Mirrors of Privilege:  Making Whiteness Visible</vt:lpstr>
      <vt:lpstr>Racism in America Videos</vt:lpstr>
      <vt:lpstr>Impact on Future Leaders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dc:title>
  <dc:creator>Brian</dc:creator>
  <cp:lastModifiedBy>Brian</cp:lastModifiedBy>
  <cp:revision>1</cp:revision>
  <dcterms:modified xsi:type="dcterms:W3CDTF">2013-01-05T17:37:14Z</dcterms:modified>
</cp:coreProperties>
</file>